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4"/>
  </p:sldMasterIdLst>
  <p:notesMasterIdLst>
    <p:notesMasterId r:id="rId7"/>
  </p:notesMasterIdLst>
  <p:sldIdLst>
    <p:sldId id="256" r:id="rId5"/>
    <p:sldId id="257" r:id="rId6"/>
  </p:sldIdLst>
  <p:sldSz cx="7556500" cy="10693400"/>
  <p:notesSz cx="6797675" cy="9926638"/>
  <p:embeddedFontLst>
    <p:embeddedFont>
      <p:font typeface="Poppins" panose="00000500000000000000" pitchFamily="2" charset="0"/>
      <p:regular r:id="rId8"/>
      <p:bold r:id="rId9"/>
      <p:italic r:id="rId10"/>
      <p:boldItalic r:id="rId11"/>
    </p:embeddedFont>
    <p:embeddedFont>
      <p:font typeface="Raleway" pitchFamily="2" charset="0"/>
      <p:regular r:id="rId12"/>
      <p:bold r:id="rId13"/>
      <p:italic r:id="rId14"/>
      <p:boldItalic r:id="rId15"/>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AB05C"/>
    <a:srgbClr val="2E5A50"/>
    <a:srgbClr val="2E505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2" autoAdjust="0"/>
  </p:normalViewPr>
  <p:slideViewPr>
    <p:cSldViewPr>
      <p:cViewPr varScale="1">
        <p:scale>
          <a:sx n="68" d="100"/>
          <a:sy n="68" d="100"/>
        </p:scale>
        <p:origin x="1794" y="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1.fntdata"/><Relationship Id="rId13" Type="http://schemas.openxmlformats.org/officeDocument/2006/relationships/font" Target="fonts/font6.fntdata"/><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font" Target="fonts/font5.fntdata"/><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font" Target="fonts/font4.fntdata"/><Relationship Id="rId5" Type="http://schemas.openxmlformats.org/officeDocument/2006/relationships/slide" Target="slides/slide1.xml"/><Relationship Id="rId15" Type="http://schemas.openxmlformats.org/officeDocument/2006/relationships/font" Target="fonts/font8.fntdata"/><Relationship Id="rId10" Type="http://schemas.openxmlformats.org/officeDocument/2006/relationships/font" Target="fonts/font3.fntdata"/><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font" Target="fonts/font2.fntdata"/><Relationship Id="rId14" Type="http://schemas.openxmlformats.org/officeDocument/2006/relationships/font" Target="fonts/font7.fntdata"/></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icola Taute | LivGreen" userId="b4481027-d19f-4b9c-90fe-a36a4f80f9ea" providerId="ADAL" clId="{5ADDC700-AC71-41DC-B24F-A6B33C82B3D5}"/>
    <pc:docChg chg="delSld modSld">
      <pc:chgData name="Nicola Taute | LivGreen" userId="b4481027-d19f-4b9c-90fe-a36a4f80f9ea" providerId="ADAL" clId="{5ADDC700-AC71-41DC-B24F-A6B33C82B3D5}" dt="2025-12-01T11:44:00.703" v="17" actId="1076"/>
      <pc:docMkLst>
        <pc:docMk/>
      </pc:docMkLst>
      <pc:sldChg chg="modSp mod">
        <pc:chgData name="Nicola Taute | LivGreen" userId="b4481027-d19f-4b9c-90fe-a36a4f80f9ea" providerId="ADAL" clId="{5ADDC700-AC71-41DC-B24F-A6B33C82B3D5}" dt="2025-12-01T11:44:00.703" v="17" actId="1076"/>
        <pc:sldMkLst>
          <pc:docMk/>
          <pc:sldMk cId="0" sldId="256"/>
        </pc:sldMkLst>
        <pc:spChg chg="mod">
          <ac:chgData name="Nicola Taute | LivGreen" userId="b4481027-d19f-4b9c-90fe-a36a4f80f9ea" providerId="ADAL" clId="{5ADDC700-AC71-41DC-B24F-A6B33C82B3D5}" dt="2025-12-01T11:44:00.703" v="17" actId="1076"/>
          <ac:spMkLst>
            <pc:docMk/>
            <pc:sldMk cId="0" sldId="256"/>
            <ac:spMk id="21" creationId="{00000000-0000-0000-0000-000000000000}"/>
          </ac:spMkLst>
        </pc:spChg>
        <pc:spChg chg="mod">
          <ac:chgData name="Nicola Taute | LivGreen" userId="b4481027-d19f-4b9c-90fe-a36a4f80f9ea" providerId="ADAL" clId="{5ADDC700-AC71-41DC-B24F-A6B33C82B3D5}" dt="2025-12-01T11:43:55.912" v="16" actId="1076"/>
          <ac:spMkLst>
            <pc:docMk/>
            <pc:sldMk cId="0" sldId="256"/>
            <ac:spMk id="22" creationId="{00000000-0000-0000-0000-000000000000}"/>
          </ac:spMkLst>
        </pc:spChg>
        <pc:spChg chg="mod">
          <ac:chgData name="Nicola Taute | LivGreen" userId="b4481027-d19f-4b9c-90fe-a36a4f80f9ea" providerId="ADAL" clId="{5ADDC700-AC71-41DC-B24F-A6B33C82B3D5}" dt="2025-12-01T11:44:00.703" v="17" actId="1076"/>
          <ac:spMkLst>
            <pc:docMk/>
            <pc:sldMk cId="0" sldId="256"/>
            <ac:spMk id="25" creationId="{00000000-0000-0000-0000-000000000000}"/>
          </ac:spMkLst>
        </pc:spChg>
        <pc:spChg chg="mod">
          <ac:chgData name="Nicola Taute | LivGreen" userId="b4481027-d19f-4b9c-90fe-a36a4f80f9ea" providerId="ADAL" clId="{5ADDC700-AC71-41DC-B24F-A6B33C82B3D5}" dt="2025-12-01T11:43:55.912" v="16" actId="1076"/>
          <ac:spMkLst>
            <pc:docMk/>
            <pc:sldMk cId="0" sldId="256"/>
            <ac:spMk id="26" creationId="{00000000-0000-0000-0000-000000000000}"/>
          </ac:spMkLst>
        </pc:spChg>
        <pc:spChg chg="mod">
          <ac:chgData name="Nicola Taute | LivGreen" userId="b4481027-d19f-4b9c-90fe-a36a4f80f9ea" providerId="ADAL" clId="{5ADDC700-AC71-41DC-B24F-A6B33C82B3D5}" dt="2025-12-01T11:44:00.703" v="17" actId="1076"/>
          <ac:spMkLst>
            <pc:docMk/>
            <pc:sldMk cId="0" sldId="256"/>
            <ac:spMk id="39" creationId="{94D7151D-25EE-5592-A111-A997547E1AA8}"/>
          </ac:spMkLst>
        </pc:spChg>
        <pc:spChg chg="mod">
          <ac:chgData name="Nicola Taute | LivGreen" userId="b4481027-d19f-4b9c-90fe-a36a4f80f9ea" providerId="ADAL" clId="{5ADDC700-AC71-41DC-B24F-A6B33C82B3D5}" dt="2025-12-01T11:43:55.912" v="16" actId="1076"/>
          <ac:spMkLst>
            <pc:docMk/>
            <pc:sldMk cId="0" sldId="256"/>
            <ac:spMk id="41" creationId="{9101C863-F543-26D1-220B-5DE98D6E575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ED4973D8-5F55-48B3-863F-BF0135BF2BB0}" type="datetimeFigureOut">
              <a:rPr lang="en-GB" smtClean="0"/>
              <a:t>01/12/2025</a:t>
            </a:fld>
            <a:endParaRPr lang="en-GB"/>
          </a:p>
        </p:txBody>
      </p:sp>
      <p:sp>
        <p:nvSpPr>
          <p:cNvPr id="4" name="Slide Image Placeholder 3"/>
          <p:cNvSpPr>
            <a:spLocks noGrp="1" noRot="1" noChangeAspect="1"/>
          </p:cNvSpPr>
          <p:nvPr>
            <p:ph type="sldImg" idx="2"/>
          </p:nvPr>
        </p:nvSpPr>
        <p:spPr>
          <a:xfrm>
            <a:off x="2216150" y="1241425"/>
            <a:ext cx="236537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CAF617E3-1D4C-4FF0-90AE-871247A241E6}" type="slidenum">
              <a:rPr lang="en-GB" smtClean="0"/>
              <a:t>‹#›</a:t>
            </a:fld>
            <a:endParaRPr lang="en-GB"/>
          </a:p>
        </p:txBody>
      </p:sp>
    </p:spTree>
    <p:extLst>
      <p:ext uri="{BB962C8B-B14F-4D97-AF65-F5344CB8AC3E}">
        <p14:creationId xmlns:p14="http://schemas.microsoft.com/office/powerpoint/2010/main" val="6454055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AF617E3-1D4C-4FF0-90AE-871247A241E6}" type="slidenum">
              <a:rPr lang="en-GB" smtClean="0"/>
              <a:t>1</a:t>
            </a:fld>
            <a:endParaRPr lang="en-GB"/>
          </a:p>
        </p:txBody>
      </p:sp>
    </p:spTree>
    <p:extLst>
      <p:ext uri="{BB962C8B-B14F-4D97-AF65-F5344CB8AC3E}">
        <p14:creationId xmlns:p14="http://schemas.microsoft.com/office/powerpoint/2010/main" val="25370222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AF617E3-1D4C-4FF0-90AE-871247A241E6}" type="slidenum">
              <a:rPr lang="en-GB" smtClean="0"/>
              <a:t>2</a:t>
            </a:fld>
            <a:endParaRPr lang="en-GB"/>
          </a:p>
        </p:txBody>
      </p:sp>
    </p:spTree>
    <p:extLst>
      <p:ext uri="{BB962C8B-B14F-4D97-AF65-F5344CB8AC3E}">
        <p14:creationId xmlns:p14="http://schemas.microsoft.com/office/powerpoint/2010/main" val="31847375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12/1/2025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sv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2.svg"/><Relationship Id="rId5" Type="http://schemas.openxmlformats.org/officeDocument/2006/relationships/image" Target="../media/image1.png"/><Relationship Id="rId4" Type="http://schemas.openxmlformats.org/officeDocument/2006/relationships/image" Target="../media/image6.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5"/>
          <p:cNvGrpSpPr/>
          <p:nvPr/>
        </p:nvGrpSpPr>
        <p:grpSpPr>
          <a:xfrm>
            <a:off x="3312456" y="8549330"/>
            <a:ext cx="4244044" cy="1745774"/>
            <a:chOff x="0" y="0"/>
            <a:chExt cx="1756043" cy="905357"/>
          </a:xfrm>
        </p:grpSpPr>
        <p:sp>
          <p:nvSpPr>
            <p:cNvPr id="6" name="Freeform 6"/>
            <p:cNvSpPr/>
            <p:nvPr/>
          </p:nvSpPr>
          <p:spPr>
            <a:xfrm>
              <a:off x="0" y="0"/>
              <a:ext cx="1756043" cy="905357"/>
            </a:xfrm>
            <a:custGeom>
              <a:avLst/>
              <a:gdLst/>
              <a:ahLst/>
              <a:cxnLst/>
              <a:rect l="l" t="t" r="r" b="b"/>
              <a:pathLst>
                <a:path w="1756043" h="905357">
                  <a:moveTo>
                    <a:pt x="26860" y="0"/>
                  </a:moveTo>
                  <a:lnTo>
                    <a:pt x="1729183" y="0"/>
                  </a:lnTo>
                  <a:cubicBezTo>
                    <a:pt x="1736307" y="0"/>
                    <a:pt x="1743139" y="2830"/>
                    <a:pt x="1748176" y="7867"/>
                  </a:cubicBezTo>
                  <a:cubicBezTo>
                    <a:pt x="1753213" y="12904"/>
                    <a:pt x="1756043" y="19736"/>
                    <a:pt x="1756043" y="26860"/>
                  </a:cubicBezTo>
                  <a:lnTo>
                    <a:pt x="1756043" y="878497"/>
                  </a:lnTo>
                  <a:cubicBezTo>
                    <a:pt x="1756043" y="885621"/>
                    <a:pt x="1753213" y="892453"/>
                    <a:pt x="1748176" y="897490"/>
                  </a:cubicBezTo>
                  <a:cubicBezTo>
                    <a:pt x="1743139" y="902527"/>
                    <a:pt x="1736307" y="905357"/>
                    <a:pt x="1729183" y="905357"/>
                  </a:cubicBezTo>
                  <a:lnTo>
                    <a:pt x="26860" y="905357"/>
                  </a:lnTo>
                  <a:cubicBezTo>
                    <a:pt x="19736" y="905357"/>
                    <a:pt x="12904" y="902527"/>
                    <a:pt x="7867" y="897490"/>
                  </a:cubicBezTo>
                  <a:cubicBezTo>
                    <a:pt x="2830" y="892453"/>
                    <a:pt x="0" y="885621"/>
                    <a:pt x="0" y="878497"/>
                  </a:cubicBezTo>
                  <a:lnTo>
                    <a:pt x="0" y="26860"/>
                  </a:lnTo>
                  <a:cubicBezTo>
                    <a:pt x="0" y="19736"/>
                    <a:pt x="2830" y="12904"/>
                    <a:pt x="7867" y="7867"/>
                  </a:cubicBezTo>
                  <a:cubicBezTo>
                    <a:pt x="12904" y="2830"/>
                    <a:pt x="19736" y="0"/>
                    <a:pt x="26860" y="0"/>
                  </a:cubicBezTo>
                  <a:close/>
                </a:path>
              </a:pathLst>
            </a:custGeom>
            <a:solidFill>
              <a:srgbClr val="2E5A50"/>
            </a:solidFill>
          </p:spPr>
          <p:txBody>
            <a:bodyPr/>
            <a:lstStyle/>
            <a:p>
              <a:endParaRPr lang="en-GB" dirty="0">
                <a:solidFill>
                  <a:srgbClr val="2E5A50"/>
                </a:solidFill>
              </a:endParaRPr>
            </a:p>
          </p:txBody>
        </p:sp>
        <p:sp>
          <p:nvSpPr>
            <p:cNvPr id="7" name="TextBox 7"/>
            <p:cNvSpPr txBox="1"/>
            <p:nvPr/>
          </p:nvSpPr>
          <p:spPr>
            <a:xfrm>
              <a:off x="0" y="-47625"/>
              <a:ext cx="1756043" cy="952982"/>
            </a:xfrm>
            <a:prstGeom prst="rect">
              <a:avLst/>
            </a:prstGeom>
          </p:spPr>
          <p:txBody>
            <a:bodyPr lIns="50800" tIns="50800" rIns="50800" bIns="50800" rtlCol="0" anchor="ctr"/>
            <a:lstStyle/>
            <a:p>
              <a:pPr algn="ctr">
                <a:lnSpc>
                  <a:spcPts val="1960"/>
                </a:lnSpc>
              </a:pPr>
              <a:endParaRPr>
                <a:solidFill>
                  <a:srgbClr val="2E5A50"/>
                </a:solidFill>
              </a:endParaRPr>
            </a:p>
          </p:txBody>
        </p:sp>
      </p:grpSp>
      <p:sp>
        <p:nvSpPr>
          <p:cNvPr id="9" name="Freeform 9"/>
          <p:cNvSpPr/>
          <p:nvPr/>
        </p:nvSpPr>
        <p:spPr>
          <a:xfrm>
            <a:off x="7335249" y="129721"/>
            <a:ext cx="236583" cy="537150"/>
          </a:xfrm>
          <a:custGeom>
            <a:avLst/>
            <a:gdLst/>
            <a:ahLst/>
            <a:cxnLst/>
            <a:rect l="l" t="t" r="r" b="b"/>
            <a:pathLst>
              <a:path w="1756043" h="946779">
                <a:moveTo>
                  <a:pt x="85479" y="0"/>
                </a:moveTo>
                <a:lnTo>
                  <a:pt x="1670564" y="0"/>
                </a:lnTo>
                <a:cubicBezTo>
                  <a:pt x="1693234" y="0"/>
                  <a:pt x="1714976" y="9006"/>
                  <a:pt x="1731007" y="25036"/>
                </a:cubicBezTo>
                <a:cubicBezTo>
                  <a:pt x="1747037" y="41067"/>
                  <a:pt x="1756043" y="62808"/>
                  <a:pt x="1756043" y="85479"/>
                </a:cubicBezTo>
                <a:lnTo>
                  <a:pt x="1756043" y="861300"/>
                </a:lnTo>
                <a:cubicBezTo>
                  <a:pt x="1756043" y="908509"/>
                  <a:pt x="1717773" y="946779"/>
                  <a:pt x="1670564" y="946779"/>
                </a:cubicBezTo>
                <a:lnTo>
                  <a:pt x="85479" y="946779"/>
                </a:lnTo>
                <a:cubicBezTo>
                  <a:pt x="38270" y="946779"/>
                  <a:pt x="0" y="908509"/>
                  <a:pt x="0" y="861300"/>
                </a:cubicBezTo>
                <a:lnTo>
                  <a:pt x="0" y="85479"/>
                </a:lnTo>
                <a:cubicBezTo>
                  <a:pt x="0" y="38270"/>
                  <a:pt x="38270" y="0"/>
                  <a:pt x="85479" y="0"/>
                </a:cubicBezTo>
                <a:close/>
              </a:path>
            </a:pathLst>
          </a:custGeom>
          <a:solidFill>
            <a:srgbClr val="2E5A50"/>
          </a:solidFill>
        </p:spPr>
        <p:txBody>
          <a:bodyPr/>
          <a:lstStyle/>
          <a:p>
            <a:endParaRPr lang="en-GB">
              <a:solidFill>
                <a:srgbClr val="2E5A50"/>
              </a:solidFill>
            </a:endParaRPr>
          </a:p>
        </p:txBody>
      </p:sp>
      <p:grpSp>
        <p:nvGrpSpPr>
          <p:cNvPr id="11" name="Group 11"/>
          <p:cNvGrpSpPr/>
          <p:nvPr/>
        </p:nvGrpSpPr>
        <p:grpSpPr>
          <a:xfrm>
            <a:off x="699" y="9930121"/>
            <a:ext cx="206528" cy="537150"/>
            <a:chOff x="0" y="0"/>
            <a:chExt cx="1756043" cy="946779"/>
          </a:xfrm>
          <a:solidFill>
            <a:srgbClr val="2E505A"/>
          </a:solidFill>
        </p:grpSpPr>
        <p:sp>
          <p:nvSpPr>
            <p:cNvPr id="12" name="Freeform 12"/>
            <p:cNvSpPr/>
            <p:nvPr/>
          </p:nvSpPr>
          <p:spPr>
            <a:xfrm>
              <a:off x="0" y="0"/>
              <a:ext cx="1756043" cy="946779"/>
            </a:xfrm>
            <a:custGeom>
              <a:avLst/>
              <a:gdLst/>
              <a:ahLst/>
              <a:cxnLst/>
              <a:rect l="l" t="t" r="r" b="b"/>
              <a:pathLst>
                <a:path w="1756043" h="946779">
                  <a:moveTo>
                    <a:pt x="85479" y="0"/>
                  </a:moveTo>
                  <a:lnTo>
                    <a:pt x="1670564" y="0"/>
                  </a:lnTo>
                  <a:cubicBezTo>
                    <a:pt x="1693234" y="0"/>
                    <a:pt x="1714976" y="9006"/>
                    <a:pt x="1731007" y="25036"/>
                  </a:cubicBezTo>
                  <a:cubicBezTo>
                    <a:pt x="1747037" y="41067"/>
                    <a:pt x="1756043" y="62808"/>
                    <a:pt x="1756043" y="85479"/>
                  </a:cubicBezTo>
                  <a:lnTo>
                    <a:pt x="1756043" y="861300"/>
                  </a:lnTo>
                  <a:cubicBezTo>
                    <a:pt x="1756043" y="908509"/>
                    <a:pt x="1717773" y="946779"/>
                    <a:pt x="1670564" y="946779"/>
                  </a:cubicBezTo>
                  <a:lnTo>
                    <a:pt x="85479" y="946779"/>
                  </a:lnTo>
                  <a:cubicBezTo>
                    <a:pt x="38270" y="946779"/>
                    <a:pt x="0" y="908509"/>
                    <a:pt x="0" y="861300"/>
                  </a:cubicBezTo>
                  <a:lnTo>
                    <a:pt x="0" y="85479"/>
                  </a:lnTo>
                  <a:cubicBezTo>
                    <a:pt x="0" y="38270"/>
                    <a:pt x="38270" y="0"/>
                    <a:pt x="85479" y="0"/>
                  </a:cubicBezTo>
                  <a:close/>
                </a:path>
              </a:pathLst>
            </a:custGeom>
            <a:grpFill/>
          </p:spPr>
          <p:txBody>
            <a:bodyPr/>
            <a:lstStyle/>
            <a:p>
              <a:endParaRPr lang="en-GB">
                <a:solidFill>
                  <a:srgbClr val="2E5A50"/>
                </a:solidFill>
              </a:endParaRPr>
            </a:p>
          </p:txBody>
        </p:sp>
        <p:sp>
          <p:nvSpPr>
            <p:cNvPr id="13" name="TextBox 13"/>
            <p:cNvSpPr txBox="1"/>
            <p:nvPr/>
          </p:nvSpPr>
          <p:spPr>
            <a:xfrm>
              <a:off x="0" y="-47625"/>
              <a:ext cx="1756043" cy="994404"/>
            </a:xfrm>
            <a:prstGeom prst="rect">
              <a:avLst/>
            </a:prstGeom>
            <a:solidFill>
              <a:srgbClr val="2E5A50"/>
            </a:solidFill>
          </p:spPr>
          <p:txBody>
            <a:bodyPr lIns="50800" tIns="50800" rIns="50800" bIns="50800" rtlCol="0" anchor="ctr"/>
            <a:lstStyle/>
            <a:p>
              <a:pPr algn="ctr">
                <a:lnSpc>
                  <a:spcPts val="1960"/>
                </a:lnSpc>
              </a:pPr>
              <a:endParaRPr dirty="0">
                <a:solidFill>
                  <a:srgbClr val="2E5A50"/>
                </a:solidFill>
              </a:endParaRPr>
            </a:p>
          </p:txBody>
        </p:sp>
      </p:grpSp>
      <p:sp>
        <p:nvSpPr>
          <p:cNvPr id="19" name="TextBox 19"/>
          <p:cNvSpPr txBox="1"/>
          <p:nvPr/>
        </p:nvSpPr>
        <p:spPr>
          <a:xfrm>
            <a:off x="2568923" y="398297"/>
            <a:ext cx="4819606" cy="1328569"/>
          </a:xfrm>
          <a:prstGeom prst="rect">
            <a:avLst/>
          </a:prstGeom>
        </p:spPr>
        <p:txBody>
          <a:bodyPr wrap="square" lIns="0" tIns="0" rIns="0" bIns="0" rtlCol="0" anchor="t">
            <a:spAutoFit/>
          </a:bodyPr>
          <a:lstStyle/>
          <a:p>
            <a:pPr>
              <a:lnSpc>
                <a:spcPts val="5640"/>
              </a:lnSpc>
            </a:pPr>
            <a:r>
              <a:rPr lang="en-US" sz="2800" b="1" dirty="0">
                <a:solidFill>
                  <a:srgbClr val="2E5A50"/>
                </a:solidFill>
                <a:latin typeface="Poppins"/>
                <a:ea typeface="Raleway Bold"/>
                <a:cs typeface="Poppins"/>
                <a:sym typeface="Raleway Bold"/>
              </a:rPr>
              <a:t>Solar PV </a:t>
            </a:r>
          </a:p>
          <a:p>
            <a:pPr algn="l">
              <a:lnSpc>
                <a:spcPts val="5640"/>
              </a:lnSpc>
            </a:pPr>
            <a:r>
              <a:rPr lang="en-US" sz="2000" b="1" dirty="0">
                <a:solidFill>
                  <a:srgbClr val="4AB05C"/>
                </a:solidFill>
                <a:latin typeface="Poppins" panose="00000500000000000000" pitchFamily="2" charset="0"/>
                <a:ea typeface="Raleway Bold"/>
                <a:cs typeface="Poppins" panose="00000500000000000000" pitchFamily="2" charset="0"/>
                <a:sym typeface="Raleway Bold"/>
              </a:rPr>
              <a:t>What to Expect? </a:t>
            </a:r>
          </a:p>
        </p:txBody>
      </p:sp>
      <p:sp>
        <p:nvSpPr>
          <p:cNvPr id="20" name="TextBox 20"/>
          <p:cNvSpPr txBox="1"/>
          <p:nvPr/>
        </p:nvSpPr>
        <p:spPr>
          <a:xfrm>
            <a:off x="3967581" y="2039025"/>
            <a:ext cx="3478038" cy="235962"/>
          </a:xfrm>
          <a:prstGeom prst="rect">
            <a:avLst/>
          </a:prstGeom>
        </p:spPr>
        <p:txBody>
          <a:bodyPr wrap="square" lIns="0" tIns="0" rIns="0" bIns="0" rtlCol="0" anchor="t">
            <a:spAutoFit/>
          </a:bodyPr>
          <a:lstStyle/>
          <a:p>
            <a:pPr>
              <a:lnSpc>
                <a:spcPct val="115000"/>
              </a:lnSpc>
              <a:spcAft>
                <a:spcPts val="800"/>
              </a:spcAft>
            </a:pPr>
            <a:r>
              <a:rPr lang="en-GB" sz="1400" b="1" kern="100" dirty="0">
                <a:solidFill>
                  <a:srgbClr val="2E5A50"/>
                </a:solidFill>
                <a:effectLst/>
                <a:latin typeface="Poppins"/>
                <a:ea typeface="Aptos" panose="020B0004020202020204" pitchFamily="34" charset="0"/>
                <a:cs typeface="Times New Roman"/>
              </a:rPr>
              <a:t>What is </a:t>
            </a:r>
            <a:r>
              <a:rPr lang="en-GB" sz="1400" b="1" kern="100" dirty="0">
                <a:solidFill>
                  <a:srgbClr val="4AB05C"/>
                </a:solidFill>
                <a:latin typeface="Poppins"/>
                <a:ea typeface="Aptos" panose="020B0004020202020204" pitchFamily="34" charset="0"/>
                <a:cs typeface="Times New Roman"/>
              </a:rPr>
              <a:t>Solar PV</a:t>
            </a:r>
            <a:r>
              <a:rPr lang="en-GB" sz="1400" b="1" kern="100" dirty="0">
                <a:solidFill>
                  <a:srgbClr val="4AB05C"/>
                </a:solidFill>
                <a:effectLst/>
                <a:latin typeface="Poppins"/>
                <a:ea typeface="Aptos" panose="020B0004020202020204" pitchFamily="34" charset="0"/>
                <a:cs typeface="Times New Roman"/>
              </a:rPr>
              <a:t>?</a:t>
            </a:r>
            <a:endParaRPr lang="en-GB" sz="1400" kern="100" dirty="0">
              <a:effectLst/>
              <a:latin typeface="Aptos"/>
              <a:ea typeface="Aptos" panose="020B0004020202020204" pitchFamily="34" charset="0"/>
              <a:cs typeface="Times New Roman" panose="02020603050405020304" pitchFamily="18" charset="0"/>
            </a:endParaRPr>
          </a:p>
        </p:txBody>
      </p:sp>
      <p:sp>
        <p:nvSpPr>
          <p:cNvPr id="21" name="TextBox 21"/>
          <p:cNvSpPr txBox="1"/>
          <p:nvPr/>
        </p:nvSpPr>
        <p:spPr>
          <a:xfrm>
            <a:off x="583241" y="3957581"/>
            <a:ext cx="2650623" cy="232884"/>
          </a:xfrm>
          <a:prstGeom prst="rect">
            <a:avLst/>
          </a:prstGeom>
        </p:spPr>
        <p:txBody>
          <a:bodyPr wrap="square" lIns="0" tIns="0" rIns="0" bIns="0" rtlCol="0" anchor="t">
            <a:spAutoFit/>
          </a:bodyPr>
          <a:lstStyle/>
          <a:p>
            <a:pPr>
              <a:lnSpc>
                <a:spcPts val="1871"/>
              </a:lnSpc>
            </a:pPr>
            <a:r>
              <a:rPr lang="en-GB" sz="1400" b="1" kern="100" dirty="0">
                <a:solidFill>
                  <a:srgbClr val="2E5A50"/>
                </a:solidFill>
                <a:effectLst/>
                <a:latin typeface="Poppins" panose="00000500000000000000" pitchFamily="2" charset="0"/>
                <a:ea typeface="Aptos" panose="020B0004020202020204" pitchFamily="34" charset="0"/>
                <a:cs typeface="Times New Roman" panose="02020603050405020304" pitchFamily="18" charset="0"/>
              </a:rPr>
              <a:t>What</a:t>
            </a:r>
            <a:r>
              <a:rPr lang="en-GB" sz="1400" b="1" kern="100" dirty="0">
                <a:effectLst/>
                <a:latin typeface="Poppins" panose="00000500000000000000" pitchFamily="2" charset="0"/>
                <a:ea typeface="Aptos" panose="020B0004020202020204" pitchFamily="34" charset="0"/>
                <a:cs typeface="Times New Roman" panose="02020603050405020304" pitchFamily="18" charset="0"/>
              </a:rPr>
              <a:t> </a:t>
            </a:r>
            <a:r>
              <a:rPr lang="en-GB" sz="1400" b="1" kern="100" dirty="0">
                <a:solidFill>
                  <a:srgbClr val="4AB05C"/>
                </a:solidFill>
                <a:effectLst/>
                <a:latin typeface="Poppins" panose="00000500000000000000" pitchFamily="2" charset="0"/>
                <a:ea typeface="Aptos" panose="020B0004020202020204" pitchFamily="34" charset="0"/>
                <a:cs typeface="Times New Roman" panose="02020603050405020304" pitchFamily="18" charset="0"/>
              </a:rPr>
              <a:t>materials</a:t>
            </a:r>
            <a:r>
              <a:rPr lang="en-GB" sz="1400" b="1" kern="100" dirty="0">
                <a:effectLst/>
                <a:latin typeface="Poppins" panose="00000500000000000000" pitchFamily="2" charset="0"/>
                <a:ea typeface="Aptos" panose="020B0004020202020204" pitchFamily="34" charset="0"/>
                <a:cs typeface="Times New Roman" panose="02020603050405020304" pitchFamily="18" charset="0"/>
              </a:rPr>
              <a:t> </a:t>
            </a:r>
            <a:r>
              <a:rPr lang="en-GB" sz="1400" b="1" kern="100" dirty="0">
                <a:solidFill>
                  <a:srgbClr val="2E5A50"/>
                </a:solidFill>
                <a:effectLst/>
                <a:latin typeface="Poppins" panose="00000500000000000000" pitchFamily="2" charset="0"/>
                <a:ea typeface="Aptos" panose="020B0004020202020204" pitchFamily="34" charset="0"/>
                <a:cs typeface="Times New Roman" panose="02020603050405020304" pitchFamily="18" charset="0"/>
              </a:rPr>
              <a:t>are used?</a:t>
            </a:r>
            <a:endParaRPr lang="en-GB"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22" name="TextBox 22"/>
          <p:cNvSpPr txBox="1"/>
          <p:nvPr/>
        </p:nvSpPr>
        <p:spPr>
          <a:xfrm>
            <a:off x="572880" y="7358203"/>
            <a:ext cx="2641251" cy="235962"/>
          </a:xfrm>
          <a:prstGeom prst="rect">
            <a:avLst/>
          </a:prstGeom>
        </p:spPr>
        <p:txBody>
          <a:bodyPr wrap="square" lIns="0" tIns="0" rIns="0" bIns="0" rtlCol="0" anchor="t">
            <a:spAutoFit/>
          </a:bodyPr>
          <a:lstStyle/>
          <a:p>
            <a:pPr>
              <a:lnSpc>
                <a:spcPct val="115000"/>
              </a:lnSpc>
              <a:spcAft>
                <a:spcPts val="800"/>
              </a:spcAft>
            </a:pPr>
            <a:r>
              <a:rPr lang="en-GB" sz="1400" b="1" kern="100" dirty="0">
                <a:solidFill>
                  <a:srgbClr val="4AB05C"/>
                </a:solidFill>
                <a:effectLst/>
                <a:latin typeface="Poppins" panose="00000500000000000000" pitchFamily="2" charset="0"/>
                <a:ea typeface="Aptos" panose="020B0004020202020204" pitchFamily="34" charset="0"/>
                <a:cs typeface="Times New Roman" panose="02020603050405020304" pitchFamily="18" charset="0"/>
              </a:rPr>
              <a:t>Why</a:t>
            </a:r>
            <a:r>
              <a:rPr lang="en-GB" sz="1400" b="1" kern="100" dirty="0">
                <a:solidFill>
                  <a:srgbClr val="2E5A50"/>
                </a:solidFill>
                <a:effectLst/>
                <a:latin typeface="Poppins" panose="00000500000000000000" pitchFamily="2" charset="0"/>
                <a:ea typeface="Aptos" panose="020B0004020202020204" pitchFamily="34" charset="0"/>
                <a:cs typeface="Times New Roman" panose="02020603050405020304" pitchFamily="18" charset="0"/>
              </a:rPr>
              <a:t> am I having this done?</a:t>
            </a:r>
            <a:endParaRPr lang="en-GB"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23" name="TextBox 23"/>
          <p:cNvSpPr txBox="1"/>
          <p:nvPr/>
        </p:nvSpPr>
        <p:spPr>
          <a:xfrm>
            <a:off x="3562100" y="8809231"/>
            <a:ext cx="2327526" cy="233013"/>
          </a:xfrm>
          <a:prstGeom prst="rect">
            <a:avLst/>
          </a:prstGeom>
        </p:spPr>
        <p:txBody>
          <a:bodyPr lIns="0" tIns="0" rIns="0" bIns="0" rtlCol="0" anchor="t">
            <a:spAutoFit/>
          </a:bodyPr>
          <a:lstStyle/>
          <a:p>
            <a:pPr algn="l">
              <a:lnSpc>
                <a:spcPts val="1871"/>
              </a:lnSpc>
            </a:pPr>
            <a:r>
              <a:rPr lang="en-US" sz="1400" b="1" dirty="0">
                <a:solidFill>
                  <a:srgbClr val="FFFFFF"/>
                </a:solidFill>
                <a:latin typeface="Poppins" panose="00000500000000000000" pitchFamily="2" charset="0"/>
                <a:ea typeface="Raleway Bold"/>
                <a:cs typeface="Poppins" panose="00000500000000000000" pitchFamily="2" charset="0"/>
                <a:sym typeface="Raleway Bold"/>
              </a:rPr>
              <a:t>Is it quite disruptive?</a:t>
            </a:r>
          </a:p>
        </p:txBody>
      </p:sp>
      <p:sp>
        <p:nvSpPr>
          <p:cNvPr id="24" name="TextBox 24"/>
          <p:cNvSpPr txBox="1"/>
          <p:nvPr/>
        </p:nvSpPr>
        <p:spPr>
          <a:xfrm>
            <a:off x="3752717" y="2399925"/>
            <a:ext cx="3578394" cy="3068148"/>
          </a:xfrm>
          <a:prstGeom prst="rect">
            <a:avLst/>
          </a:prstGeom>
        </p:spPr>
        <p:txBody>
          <a:bodyPr wrap="square" lIns="0" tIns="0" rIns="0" bIns="0" rtlCol="0" anchor="t">
            <a:spAutoFit/>
          </a:bodyPr>
          <a:lstStyle/>
          <a:p>
            <a:pPr algn="l">
              <a:lnSpc>
                <a:spcPts val="1616"/>
              </a:lnSpc>
            </a:pPr>
            <a:r>
              <a:rPr lang="en-GB" sz="1200" dirty="0">
                <a:solidFill>
                  <a:srgbClr val="000000"/>
                </a:solidFill>
                <a:latin typeface="Poppins" panose="00000500000000000000" pitchFamily="2" charset="0"/>
                <a:ea typeface="Raleway"/>
                <a:cs typeface="Poppins" panose="00000500000000000000" pitchFamily="2" charset="0"/>
                <a:sym typeface="Raleway"/>
              </a:rPr>
              <a:t>Solar panels, or photovoltaics (PV) absorb the solar energy from the sun via individual PV cells. These cells are made up of layers of semi-conducting material called silicon. Energised by the sun, these cells produce an electrical charge, so the stronger the sunshine, the more electricity is generated. However, these cells do not always need direct sunlight to work, they can even work on cloudy days.</a:t>
            </a:r>
          </a:p>
          <a:p>
            <a:pPr algn="l">
              <a:lnSpc>
                <a:spcPts val="1616"/>
              </a:lnSpc>
            </a:pPr>
            <a:endParaRPr lang="en-GB" sz="1200" dirty="0">
              <a:solidFill>
                <a:srgbClr val="000000"/>
              </a:solidFill>
              <a:latin typeface="Poppins" panose="00000500000000000000" pitchFamily="2" charset="0"/>
              <a:ea typeface="Raleway"/>
              <a:cs typeface="Poppins" panose="00000500000000000000" pitchFamily="2" charset="0"/>
              <a:sym typeface="Raleway"/>
            </a:endParaRPr>
          </a:p>
          <a:p>
            <a:pPr algn="l">
              <a:lnSpc>
                <a:spcPts val="1616"/>
              </a:lnSpc>
            </a:pPr>
            <a:r>
              <a:rPr lang="en-GB" sz="1200" dirty="0">
                <a:solidFill>
                  <a:srgbClr val="000000"/>
                </a:solidFill>
                <a:latin typeface="Poppins" panose="00000500000000000000" pitchFamily="2" charset="0"/>
                <a:ea typeface="Raleway"/>
                <a:cs typeface="Poppins" panose="00000500000000000000" pitchFamily="2" charset="0"/>
                <a:sym typeface="Raleway"/>
              </a:rPr>
              <a:t>This electrical charge creates a direct current (DC) of electricity and passes through the solar inverter to turn it into alternating current (AC) electricity so you can run your household appliances. </a:t>
            </a:r>
            <a:endParaRPr lang="en-US" sz="1200" dirty="0">
              <a:solidFill>
                <a:srgbClr val="000000"/>
              </a:solidFill>
              <a:latin typeface="Raleway"/>
              <a:ea typeface="Raleway"/>
              <a:cs typeface="Raleway"/>
              <a:sym typeface="Raleway"/>
            </a:endParaRPr>
          </a:p>
        </p:txBody>
      </p:sp>
      <p:sp>
        <p:nvSpPr>
          <p:cNvPr id="25" name="TextBox 25"/>
          <p:cNvSpPr txBox="1"/>
          <p:nvPr/>
        </p:nvSpPr>
        <p:spPr>
          <a:xfrm>
            <a:off x="307702" y="4334030"/>
            <a:ext cx="3338329" cy="2659190"/>
          </a:xfrm>
          <a:prstGeom prst="rect">
            <a:avLst/>
          </a:prstGeom>
        </p:spPr>
        <p:txBody>
          <a:bodyPr wrap="square" lIns="0" tIns="0" rIns="0" bIns="0" rtlCol="0" anchor="t">
            <a:spAutoFit/>
          </a:bodyPr>
          <a:lstStyle/>
          <a:p>
            <a:pPr algn="l">
              <a:lnSpc>
                <a:spcPts val="1616"/>
              </a:lnSpc>
            </a:pPr>
            <a:r>
              <a:rPr lang="en-GB" sz="1200" dirty="0">
                <a:solidFill>
                  <a:srgbClr val="000000"/>
                </a:solidFill>
                <a:latin typeface="Poppins" panose="00000500000000000000" pitchFamily="2" charset="0"/>
                <a:ea typeface="Raleway"/>
                <a:cs typeface="Poppins" panose="00000500000000000000" pitchFamily="2" charset="0"/>
                <a:sym typeface="Raleway"/>
              </a:rPr>
              <a:t>Before the installation day, scaffolding will be erected on your property. </a:t>
            </a:r>
          </a:p>
          <a:p>
            <a:pPr algn="l">
              <a:lnSpc>
                <a:spcPts val="1616"/>
              </a:lnSpc>
            </a:pPr>
            <a:endParaRPr lang="en-GB" sz="1200" dirty="0">
              <a:solidFill>
                <a:srgbClr val="000000"/>
              </a:solidFill>
              <a:latin typeface="Poppins" panose="00000500000000000000" pitchFamily="2" charset="0"/>
              <a:ea typeface="Raleway"/>
              <a:cs typeface="Poppins" panose="00000500000000000000" pitchFamily="2" charset="0"/>
              <a:sym typeface="Raleway"/>
            </a:endParaRPr>
          </a:p>
          <a:p>
            <a:pPr algn="l">
              <a:lnSpc>
                <a:spcPts val="1616"/>
              </a:lnSpc>
            </a:pPr>
            <a:r>
              <a:rPr lang="en-GB" sz="1200" dirty="0">
                <a:solidFill>
                  <a:srgbClr val="000000"/>
                </a:solidFill>
                <a:latin typeface="Poppins" panose="00000500000000000000" pitchFamily="2" charset="0"/>
                <a:ea typeface="Raleway"/>
                <a:cs typeface="Poppins" panose="00000500000000000000" pitchFamily="2" charset="0"/>
                <a:sym typeface="Raleway"/>
              </a:rPr>
              <a:t>The solar PV systems consist of: </a:t>
            </a:r>
          </a:p>
          <a:p>
            <a:pPr algn="l">
              <a:lnSpc>
                <a:spcPts val="1616"/>
              </a:lnSpc>
            </a:pPr>
            <a:endParaRPr lang="en-GB" sz="1200" dirty="0">
              <a:solidFill>
                <a:srgbClr val="000000"/>
              </a:solidFill>
              <a:latin typeface="Poppins" panose="00000500000000000000" pitchFamily="2" charset="0"/>
              <a:ea typeface="Raleway"/>
              <a:cs typeface="Poppins" panose="00000500000000000000" pitchFamily="2" charset="0"/>
              <a:sym typeface="Raleway"/>
            </a:endParaRPr>
          </a:p>
          <a:p>
            <a:pPr marL="171450" indent="-171450" algn="l">
              <a:lnSpc>
                <a:spcPts val="1616"/>
              </a:lnSpc>
              <a:buFont typeface="Arial" panose="020B0604020202020204" pitchFamily="34" charset="0"/>
              <a:buChar char="•"/>
            </a:pPr>
            <a:r>
              <a:rPr lang="en-GB" sz="1200" dirty="0">
                <a:solidFill>
                  <a:srgbClr val="000000"/>
                </a:solidFill>
                <a:latin typeface="Poppins" panose="00000500000000000000" pitchFamily="2" charset="0"/>
                <a:ea typeface="Raleway"/>
                <a:cs typeface="Poppins" panose="00000500000000000000" pitchFamily="2" charset="0"/>
                <a:sym typeface="Raleway"/>
              </a:rPr>
              <a:t>Solar Panels</a:t>
            </a:r>
          </a:p>
          <a:p>
            <a:pPr marL="171450" indent="-171450" algn="l">
              <a:lnSpc>
                <a:spcPts val="1616"/>
              </a:lnSpc>
              <a:buFont typeface="Arial" panose="020B0604020202020204" pitchFamily="34" charset="0"/>
              <a:buChar char="•"/>
            </a:pPr>
            <a:r>
              <a:rPr lang="en-GB" sz="1200" dirty="0">
                <a:solidFill>
                  <a:srgbClr val="000000"/>
                </a:solidFill>
                <a:latin typeface="Poppins" panose="00000500000000000000" pitchFamily="2" charset="0"/>
                <a:ea typeface="Raleway"/>
                <a:cs typeface="Poppins" panose="00000500000000000000" pitchFamily="2" charset="0"/>
                <a:sym typeface="Raleway"/>
              </a:rPr>
              <a:t>Inverter – this converts the DC electricity generated by the panels into AC electricity for your home</a:t>
            </a:r>
          </a:p>
          <a:p>
            <a:pPr marL="171450" indent="-171450" algn="l">
              <a:lnSpc>
                <a:spcPts val="1616"/>
              </a:lnSpc>
              <a:buFont typeface="Arial" panose="020B0604020202020204" pitchFamily="34" charset="0"/>
              <a:buChar char="•"/>
            </a:pPr>
            <a:r>
              <a:rPr lang="en-GB" sz="1200" dirty="0">
                <a:solidFill>
                  <a:srgbClr val="000000"/>
                </a:solidFill>
                <a:latin typeface="Poppins" panose="00000500000000000000" pitchFamily="2" charset="0"/>
                <a:ea typeface="Raleway"/>
                <a:cs typeface="Poppins" panose="00000500000000000000" pitchFamily="2" charset="0"/>
                <a:sym typeface="Raleway"/>
              </a:rPr>
              <a:t>Mounting system – this secures your panels to the roof</a:t>
            </a:r>
          </a:p>
          <a:p>
            <a:pPr marL="171450" indent="-171450" algn="l">
              <a:lnSpc>
                <a:spcPts val="1616"/>
              </a:lnSpc>
              <a:buFont typeface="Arial" panose="020B0604020202020204" pitchFamily="34" charset="0"/>
              <a:buChar char="•"/>
            </a:pPr>
            <a:r>
              <a:rPr lang="en-GB" sz="1200" dirty="0">
                <a:solidFill>
                  <a:srgbClr val="000000"/>
                </a:solidFill>
                <a:latin typeface="Poppins" panose="00000500000000000000" pitchFamily="2" charset="0"/>
                <a:ea typeface="Raleway"/>
                <a:cs typeface="Poppins" panose="00000500000000000000" pitchFamily="2" charset="0"/>
                <a:sym typeface="Raleway"/>
              </a:rPr>
              <a:t>Monitoring system – This helps you track the performance of your solar panels. </a:t>
            </a:r>
          </a:p>
        </p:txBody>
      </p:sp>
      <p:sp>
        <p:nvSpPr>
          <p:cNvPr id="26" name="TextBox 26"/>
          <p:cNvSpPr txBox="1"/>
          <p:nvPr/>
        </p:nvSpPr>
        <p:spPr>
          <a:xfrm>
            <a:off x="325500" y="7809771"/>
            <a:ext cx="2839615" cy="1222899"/>
          </a:xfrm>
          <a:prstGeom prst="rect">
            <a:avLst/>
          </a:prstGeom>
        </p:spPr>
        <p:txBody>
          <a:bodyPr wrap="square" lIns="0" tIns="0" rIns="0" bIns="0" rtlCol="0" anchor="t">
            <a:spAutoFit/>
          </a:bodyPr>
          <a:lstStyle/>
          <a:p>
            <a:pPr algn="l">
              <a:lnSpc>
                <a:spcPts val="1616"/>
              </a:lnSpc>
            </a:pPr>
            <a:r>
              <a:rPr lang="en-GB" sz="1200" dirty="0">
                <a:solidFill>
                  <a:srgbClr val="000000"/>
                </a:solidFill>
                <a:latin typeface="Poppins" panose="00000500000000000000" pitchFamily="2" charset="0"/>
                <a:ea typeface="Raleway"/>
                <a:cs typeface="Poppins" panose="00000500000000000000" pitchFamily="2" charset="0"/>
                <a:sym typeface="Raleway"/>
              </a:rPr>
              <a:t>We are working with your housing association to support their decarbonisation goals. This means updating homes with more energy-efficient products. This process is called Retrofit. </a:t>
            </a:r>
          </a:p>
        </p:txBody>
      </p:sp>
      <p:sp>
        <p:nvSpPr>
          <p:cNvPr id="27" name="TextBox 27"/>
          <p:cNvSpPr txBox="1"/>
          <p:nvPr/>
        </p:nvSpPr>
        <p:spPr>
          <a:xfrm>
            <a:off x="3536735" y="9323160"/>
            <a:ext cx="3624243" cy="606961"/>
          </a:xfrm>
          <a:prstGeom prst="rect">
            <a:avLst/>
          </a:prstGeom>
        </p:spPr>
        <p:txBody>
          <a:bodyPr wrap="square" lIns="0" tIns="0" rIns="0" bIns="0" rtlCol="0" anchor="t">
            <a:spAutoFit/>
          </a:bodyPr>
          <a:lstStyle/>
          <a:p>
            <a:pPr>
              <a:lnSpc>
                <a:spcPts val="1616"/>
              </a:lnSpc>
            </a:pPr>
            <a:r>
              <a:rPr lang="en-GB" sz="1150" dirty="0">
                <a:solidFill>
                  <a:srgbClr val="FFFFFF"/>
                </a:solidFill>
                <a:latin typeface="Poppins"/>
                <a:ea typeface="Raleway"/>
                <a:cs typeface="Poppins"/>
                <a:sym typeface="Raleway"/>
              </a:rPr>
              <a:t>The solar panel installation process may at times be noisy due to the drilling, but it shouldn’t make any mess and will have minimal disruption. </a:t>
            </a:r>
            <a:endParaRPr lang="en-US" sz="1150" dirty="0">
              <a:solidFill>
                <a:srgbClr val="FFFFFF"/>
              </a:solidFill>
              <a:latin typeface="Poppins"/>
              <a:ea typeface="Raleway"/>
              <a:cs typeface="Poppins"/>
              <a:sym typeface="Raleway"/>
            </a:endParaRPr>
          </a:p>
        </p:txBody>
      </p:sp>
      <p:sp>
        <p:nvSpPr>
          <p:cNvPr id="29" name="Freeform 29"/>
          <p:cNvSpPr/>
          <p:nvPr/>
        </p:nvSpPr>
        <p:spPr>
          <a:xfrm rot="-10800000">
            <a:off x="3708485" y="2089171"/>
            <a:ext cx="126287" cy="135675"/>
          </a:xfrm>
          <a:custGeom>
            <a:avLst/>
            <a:gdLst/>
            <a:ahLst/>
            <a:cxnLst/>
            <a:rect l="l" t="t" r="r" b="b"/>
            <a:pathLst>
              <a:path w="127905" h="135675">
                <a:moveTo>
                  <a:pt x="0" y="0"/>
                </a:moveTo>
                <a:lnTo>
                  <a:pt x="127905" y="0"/>
                </a:lnTo>
                <a:lnTo>
                  <a:pt x="127905" y="135675"/>
                </a:lnTo>
                <a:lnTo>
                  <a:pt x="0" y="135675"/>
                </a:lnTo>
                <a:lnTo>
                  <a:pt x="0" y="0"/>
                </a:lnTo>
                <a:close/>
              </a:path>
            </a:pathLst>
          </a:custGeom>
          <a:solidFill>
            <a:srgbClr val="2E5A50"/>
          </a:solidFill>
        </p:spPr>
        <p:txBody>
          <a:bodyPr/>
          <a:lstStyle/>
          <a:p>
            <a:endParaRPr lang="en-GB"/>
          </a:p>
        </p:txBody>
      </p:sp>
      <p:sp>
        <p:nvSpPr>
          <p:cNvPr id="30" name="Freeform 30"/>
          <p:cNvSpPr/>
          <p:nvPr/>
        </p:nvSpPr>
        <p:spPr>
          <a:xfrm>
            <a:off x="3760019" y="6551501"/>
            <a:ext cx="166732" cy="46449"/>
          </a:xfrm>
          <a:custGeom>
            <a:avLst/>
            <a:gdLst/>
            <a:ahLst/>
            <a:cxnLst/>
            <a:rect l="l" t="t" r="r" b="b"/>
            <a:pathLst>
              <a:path w="201710" h="46449">
                <a:moveTo>
                  <a:pt x="0" y="0"/>
                </a:moveTo>
                <a:lnTo>
                  <a:pt x="201710" y="0"/>
                </a:lnTo>
                <a:lnTo>
                  <a:pt x="201710" y="46449"/>
                </a:lnTo>
                <a:lnTo>
                  <a:pt x="0" y="46449"/>
                </a:lnTo>
                <a:lnTo>
                  <a:pt x="0" y="0"/>
                </a:lnTo>
                <a:close/>
              </a:path>
            </a:pathLst>
          </a:custGeom>
          <a:blipFill>
            <a:blip r:embed="rId3">
              <a:extLst>
                <a:ext uri="{96DAC541-7B7A-43D3-8B79-37D633B846F1}">
                  <asvg:svgBlip xmlns:asvg="http://schemas.microsoft.com/office/drawing/2016/SVG/main" r:embed="rId4"/>
                </a:ext>
              </a:extLst>
            </a:blip>
            <a:stretch>
              <a:fillRect t="-331001"/>
            </a:stretch>
          </a:blipFill>
        </p:spPr>
        <p:txBody>
          <a:bodyPr/>
          <a:lstStyle/>
          <a:p>
            <a:endParaRPr lang="en-GB"/>
          </a:p>
        </p:txBody>
      </p:sp>
      <p:pic>
        <p:nvPicPr>
          <p:cNvPr id="34" name="Picture 33">
            <a:extLst>
              <a:ext uri="{FF2B5EF4-FFF2-40B4-BE49-F238E27FC236}">
                <a16:creationId xmlns:a16="http://schemas.microsoft.com/office/drawing/2014/main" id="{B7918D66-8CDB-33B6-0DAD-062D0A5772D2}"/>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44891" y="0"/>
            <a:ext cx="1890394" cy="1890394"/>
          </a:xfrm>
          <a:prstGeom prst="rect">
            <a:avLst/>
          </a:prstGeom>
        </p:spPr>
      </p:pic>
      <p:sp>
        <p:nvSpPr>
          <p:cNvPr id="36" name="TextBox 21">
            <a:extLst>
              <a:ext uri="{FF2B5EF4-FFF2-40B4-BE49-F238E27FC236}">
                <a16:creationId xmlns:a16="http://schemas.microsoft.com/office/drawing/2014/main" id="{A531AC93-03F3-1F14-F7DB-653FA82F3A0E}"/>
              </a:ext>
            </a:extLst>
          </p:cNvPr>
          <p:cNvSpPr txBox="1"/>
          <p:nvPr/>
        </p:nvSpPr>
        <p:spPr>
          <a:xfrm>
            <a:off x="4075630" y="5920276"/>
            <a:ext cx="3010507" cy="232884"/>
          </a:xfrm>
          <a:prstGeom prst="rect">
            <a:avLst/>
          </a:prstGeom>
        </p:spPr>
        <p:txBody>
          <a:bodyPr wrap="square" lIns="0" tIns="0" rIns="0" bIns="0" rtlCol="0" anchor="t">
            <a:spAutoFit/>
          </a:bodyPr>
          <a:lstStyle/>
          <a:p>
            <a:pPr>
              <a:lnSpc>
                <a:spcPts val="1871"/>
              </a:lnSpc>
            </a:pPr>
            <a:r>
              <a:rPr lang="en-GB" sz="1400" b="1" kern="100" dirty="0">
                <a:solidFill>
                  <a:srgbClr val="2E5A50"/>
                </a:solidFill>
                <a:effectLst/>
                <a:latin typeface="Poppins" panose="00000500000000000000" pitchFamily="2" charset="0"/>
                <a:ea typeface="Aptos" panose="020B0004020202020204" pitchFamily="34" charset="0"/>
                <a:cs typeface="Times New Roman" panose="02020603050405020304" pitchFamily="18" charset="0"/>
              </a:rPr>
              <a:t>What are the </a:t>
            </a:r>
            <a:r>
              <a:rPr lang="en-GB" sz="1400" b="1" kern="100" dirty="0">
                <a:solidFill>
                  <a:srgbClr val="4AB05C"/>
                </a:solidFill>
                <a:effectLst/>
                <a:latin typeface="Poppins" panose="00000500000000000000" pitchFamily="2" charset="0"/>
                <a:ea typeface="Aptos" panose="020B0004020202020204" pitchFamily="34" charset="0"/>
                <a:cs typeface="Times New Roman" panose="02020603050405020304" pitchFamily="18" charset="0"/>
              </a:rPr>
              <a:t>benefits?</a:t>
            </a:r>
            <a:endParaRPr lang="en-GB"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37" name="TextBox 25">
            <a:extLst>
              <a:ext uri="{FF2B5EF4-FFF2-40B4-BE49-F238E27FC236}">
                <a16:creationId xmlns:a16="http://schemas.microsoft.com/office/drawing/2014/main" id="{DD39B7F8-CF7B-B969-3427-8D1848DDFA33}"/>
              </a:ext>
            </a:extLst>
          </p:cNvPr>
          <p:cNvSpPr txBox="1"/>
          <p:nvPr/>
        </p:nvSpPr>
        <p:spPr>
          <a:xfrm>
            <a:off x="3749485" y="6324100"/>
            <a:ext cx="3698523" cy="812530"/>
          </a:xfrm>
          <a:prstGeom prst="rect">
            <a:avLst/>
          </a:prstGeom>
        </p:spPr>
        <p:txBody>
          <a:bodyPr wrap="square" lIns="0" tIns="0" rIns="0" bIns="0" rtlCol="0" anchor="t">
            <a:spAutoFit/>
          </a:bodyPr>
          <a:lstStyle/>
          <a:p>
            <a:pPr algn="l">
              <a:lnSpc>
                <a:spcPts val="1616"/>
              </a:lnSpc>
            </a:pPr>
            <a:r>
              <a:rPr lang="en-GB" sz="1200" dirty="0">
                <a:solidFill>
                  <a:srgbClr val="000000"/>
                </a:solidFill>
                <a:latin typeface="Poppins" panose="00000500000000000000" pitchFamily="2" charset="0"/>
                <a:ea typeface="Raleway"/>
                <a:cs typeface="Poppins" panose="00000500000000000000" pitchFamily="2" charset="0"/>
                <a:sym typeface="Raleway"/>
              </a:rPr>
              <a:t>Solar electricity is a clean, renewable energy source. As sunlight is free, the electricity generated from your solar panels will significantly reduce your energy bills. </a:t>
            </a:r>
            <a:endParaRPr lang="en-US" sz="1200" dirty="0">
              <a:solidFill>
                <a:srgbClr val="000000"/>
              </a:solidFill>
              <a:latin typeface="Poppins" panose="00000500000000000000" pitchFamily="2" charset="0"/>
              <a:ea typeface="Raleway"/>
              <a:cs typeface="Poppins" panose="00000500000000000000" pitchFamily="2" charset="0"/>
              <a:sym typeface="Raleway"/>
            </a:endParaRPr>
          </a:p>
        </p:txBody>
      </p:sp>
      <p:sp>
        <p:nvSpPr>
          <p:cNvPr id="39" name="Freeform 29">
            <a:extLst>
              <a:ext uri="{FF2B5EF4-FFF2-40B4-BE49-F238E27FC236}">
                <a16:creationId xmlns:a16="http://schemas.microsoft.com/office/drawing/2014/main" id="{94D7151D-25EE-5592-A111-A997547E1AA8}"/>
              </a:ext>
            </a:extLst>
          </p:cNvPr>
          <p:cNvSpPr/>
          <p:nvPr/>
        </p:nvSpPr>
        <p:spPr>
          <a:xfrm rot="-10800000">
            <a:off x="321034" y="4030263"/>
            <a:ext cx="109116" cy="135675"/>
          </a:xfrm>
          <a:custGeom>
            <a:avLst/>
            <a:gdLst/>
            <a:ahLst/>
            <a:cxnLst/>
            <a:rect l="l" t="t" r="r" b="b"/>
            <a:pathLst>
              <a:path w="127905" h="135675">
                <a:moveTo>
                  <a:pt x="0" y="0"/>
                </a:moveTo>
                <a:lnTo>
                  <a:pt x="127905" y="0"/>
                </a:lnTo>
                <a:lnTo>
                  <a:pt x="127905" y="135675"/>
                </a:lnTo>
                <a:lnTo>
                  <a:pt x="0" y="135675"/>
                </a:lnTo>
                <a:lnTo>
                  <a:pt x="0" y="0"/>
                </a:lnTo>
                <a:close/>
              </a:path>
            </a:pathLst>
          </a:custGeom>
          <a:solidFill>
            <a:srgbClr val="2E5A50"/>
          </a:solidFill>
        </p:spPr>
        <p:txBody>
          <a:bodyPr/>
          <a:lstStyle/>
          <a:p>
            <a:endParaRPr lang="en-GB"/>
          </a:p>
        </p:txBody>
      </p:sp>
      <p:sp>
        <p:nvSpPr>
          <p:cNvPr id="40" name="Freeform 29">
            <a:extLst>
              <a:ext uri="{FF2B5EF4-FFF2-40B4-BE49-F238E27FC236}">
                <a16:creationId xmlns:a16="http://schemas.microsoft.com/office/drawing/2014/main" id="{126651F8-8431-6D8C-9FC0-A0E0BF7DCD13}"/>
              </a:ext>
            </a:extLst>
          </p:cNvPr>
          <p:cNvSpPr/>
          <p:nvPr/>
        </p:nvSpPr>
        <p:spPr>
          <a:xfrm rot="-10800000">
            <a:off x="3777132" y="5948354"/>
            <a:ext cx="122363" cy="135675"/>
          </a:xfrm>
          <a:custGeom>
            <a:avLst/>
            <a:gdLst/>
            <a:ahLst/>
            <a:cxnLst/>
            <a:rect l="l" t="t" r="r" b="b"/>
            <a:pathLst>
              <a:path w="127905" h="135675">
                <a:moveTo>
                  <a:pt x="0" y="0"/>
                </a:moveTo>
                <a:lnTo>
                  <a:pt x="127905" y="0"/>
                </a:lnTo>
                <a:lnTo>
                  <a:pt x="127905" y="135675"/>
                </a:lnTo>
                <a:lnTo>
                  <a:pt x="0" y="135675"/>
                </a:lnTo>
                <a:lnTo>
                  <a:pt x="0" y="0"/>
                </a:lnTo>
                <a:close/>
              </a:path>
            </a:pathLst>
          </a:custGeom>
          <a:solidFill>
            <a:srgbClr val="2E5A50"/>
          </a:solidFill>
        </p:spPr>
        <p:txBody>
          <a:bodyPr/>
          <a:lstStyle/>
          <a:p>
            <a:endParaRPr lang="en-GB"/>
          </a:p>
        </p:txBody>
      </p:sp>
      <p:sp>
        <p:nvSpPr>
          <p:cNvPr id="41" name="Freeform 29">
            <a:extLst>
              <a:ext uri="{FF2B5EF4-FFF2-40B4-BE49-F238E27FC236}">
                <a16:creationId xmlns:a16="http://schemas.microsoft.com/office/drawing/2014/main" id="{9101C863-F543-26D1-220B-5DE98D6E575C}"/>
              </a:ext>
            </a:extLst>
          </p:cNvPr>
          <p:cNvSpPr/>
          <p:nvPr/>
        </p:nvSpPr>
        <p:spPr>
          <a:xfrm rot="-10800000">
            <a:off x="307702" y="7403196"/>
            <a:ext cx="127905" cy="135675"/>
          </a:xfrm>
          <a:custGeom>
            <a:avLst/>
            <a:gdLst/>
            <a:ahLst/>
            <a:cxnLst/>
            <a:rect l="l" t="t" r="r" b="b"/>
            <a:pathLst>
              <a:path w="127905" h="135675">
                <a:moveTo>
                  <a:pt x="0" y="0"/>
                </a:moveTo>
                <a:lnTo>
                  <a:pt x="127905" y="0"/>
                </a:lnTo>
                <a:lnTo>
                  <a:pt x="127905" y="135675"/>
                </a:lnTo>
                <a:lnTo>
                  <a:pt x="0" y="135675"/>
                </a:lnTo>
                <a:lnTo>
                  <a:pt x="0" y="0"/>
                </a:lnTo>
                <a:close/>
              </a:path>
            </a:pathLst>
          </a:custGeom>
          <a:solidFill>
            <a:srgbClr val="2E5A50"/>
          </a:solidFill>
        </p:spPr>
        <p:txBody>
          <a:bodyPr/>
          <a:lstStyle/>
          <a:p>
            <a:endParaRPr lang="en-GB"/>
          </a:p>
        </p:txBody>
      </p:sp>
      <p:pic>
        <p:nvPicPr>
          <p:cNvPr id="4" name="Picture 3">
            <a:extLst>
              <a:ext uri="{FF2B5EF4-FFF2-40B4-BE49-F238E27FC236}">
                <a16:creationId xmlns:a16="http://schemas.microsoft.com/office/drawing/2014/main" id="{96576A8E-D8FC-55E6-AA0B-D64E2FBFE373}"/>
              </a:ext>
            </a:extLst>
          </p:cNvPr>
          <p:cNvPicPr>
            <a:picLocks noChangeAspect="1"/>
          </p:cNvPicPr>
          <p:nvPr/>
        </p:nvPicPr>
        <p:blipFill>
          <a:blip r:embed="rId6"/>
          <a:stretch>
            <a:fillRect/>
          </a:stretch>
        </p:blipFill>
        <p:spPr>
          <a:xfrm>
            <a:off x="349905" y="2036387"/>
            <a:ext cx="2771219" cy="1611831"/>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reeform 6"/>
          <p:cNvSpPr/>
          <p:nvPr/>
        </p:nvSpPr>
        <p:spPr>
          <a:xfrm>
            <a:off x="-184150" y="6954726"/>
            <a:ext cx="4199297" cy="3559807"/>
          </a:xfrm>
          <a:custGeom>
            <a:avLst/>
            <a:gdLst/>
            <a:ahLst/>
            <a:cxnLst/>
            <a:rect l="l" t="t" r="r" b="b"/>
            <a:pathLst>
              <a:path w="1438938" h="905357">
                <a:moveTo>
                  <a:pt x="32779" y="0"/>
                </a:moveTo>
                <a:lnTo>
                  <a:pt x="1406159" y="0"/>
                </a:lnTo>
                <a:cubicBezTo>
                  <a:pt x="1414853" y="0"/>
                  <a:pt x="1423190" y="3453"/>
                  <a:pt x="1429337" y="9601"/>
                </a:cubicBezTo>
                <a:cubicBezTo>
                  <a:pt x="1435485" y="15748"/>
                  <a:pt x="1438938" y="24085"/>
                  <a:pt x="1438938" y="32779"/>
                </a:cubicBezTo>
                <a:lnTo>
                  <a:pt x="1438938" y="872578"/>
                </a:lnTo>
                <a:cubicBezTo>
                  <a:pt x="1438938" y="881272"/>
                  <a:pt x="1435485" y="889609"/>
                  <a:pt x="1429337" y="895756"/>
                </a:cubicBezTo>
                <a:cubicBezTo>
                  <a:pt x="1423190" y="901904"/>
                  <a:pt x="1414853" y="905357"/>
                  <a:pt x="1406159" y="905357"/>
                </a:cubicBezTo>
                <a:lnTo>
                  <a:pt x="32779" y="905357"/>
                </a:lnTo>
                <a:cubicBezTo>
                  <a:pt x="24085" y="905357"/>
                  <a:pt x="15748" y="901904"/>
                  <a:pt x="9601" y="895756"/>
                </a:cubicBezTo>
                <a:cubicBezTo>
                  <a:pt x="3453" y="889609"/>
                  <a:pt x="0" y="881272"/>
                  <a:pt x="0" y="872578"/>
                </a:cubicBezTo>
                <a:lnTo>
                  <a:pt x="0" y="32779"/>
                </a:lnTo>
                <a:cubicBezTo>
                  <a:pt x="0" y="24085"/>
                  <a:pt x="3453" y="15748"/>
                  <a:pt x="9601" y="9601"/>
                </a:cubicBezTo>
                <a:cubicBezTo>
                  <a:pt x="15748" y="3453"/>
                  <a:pt x="24085" y="0"/>
                  <a:pt x="32779" y="0"/>
                </a:cubicBezTo>
                <a:close/>
              </a:path>
            </a:pathLst>
          </a:custGeom>
          <a:solidFill>
            <a:srgbClr val="2E5A50"/>
          </a:solidFill>
        </p:spPr>
        <p:txBody>
          <a:bodyPr/>
          <a:lstStyle/>
          <a:p>
            <a:endParaRPr lang="en-GB">
              <a:solidFill>
                <a:srgbClr val="2E5A50"/>
              </a:solidFill>
            </a:endParaRPr>
          </a:p>
        </p:txBody>
      </p:sp>
      <p:sp>
        <p:nvSpPr>
          <p:cNvPr id="7" name="TextBox 7"/>
          <p:cNvSpPr txBox="1"/>
          <p:nvPr/>
        </p:nvSpPr>
        <p:spPr>
          <a:xfrm>
            <a:off x="-23110" y="8304332"/>
            <a:ext cx="4015147" cy="1698904"/>
          </a:xfrm>
          <a:prstGeom prst="rect">
            <a:avLst/>
          </a:prstGeom>
        </p:spPr>
        <p:txBody>
          <a:bodyPr lIns="50800" tIns="50800" rIns="50800" bIns="50800" rtlCol="0" anchor="ctr"/>
          <a:lstStyle/>
          <a:p>
            <a:pPr algn="ctr">
              <a:lnSpc>
                <a:spcPts val="1960"/>
              </a:lnSpc>
            </a:pPr>
            <a:endParaRPr>
              <a:solidFill>
                <a:srgbClr val="2E5A50"/>
              </a:solidFill>
            </a:endParaRPr>
          </a:p>
        </p:txBody>
      </p:sp>
      <p:grpSp>
        <p:nvGrpSpPr>
          <p:cNvPr id="8" name="Group 8"/>
          <p:cNvGrpSpPr/>
          <p:nvPr/>
        </p:nvGrpSpPr>
        <p:grpSpPr>
          <a:xfrm>
            <a:off x="7319918" y="790385"/>
            <a:ext cx="260350" cy="537150"/>
            <a:chOff x="0" y="0"/>
            <a:chExt cx="1756043" cy="946779"/>
          </a:xfrm>
          <a:solidFill>
            <a:srgbClr val="2E5A50"/>
          </a:solidFill>
        </p:grpSpPr>
        <p:sp>
          <p:nvSpPr>
            <p:cNvPr id="9" name="Freeform 9"/>
            <p:cNvSpPr/>
            <p:nvPr/>
          </p:nvSpPr>
          <p:spPr>
            <a:xfrm>
              <a:off x="0" y="0"/>
              <a:ext cx="1756043" cy="946779"/>
            </a:xfrm>
            <a:custGeom>
              <a:avLst/>
              <a:gdLst/>
              <a:ahLst/>
              <a:cxnLst/>
              <a:rect l="l" t="t" r="r" b="b"/>
              <a:pathLst>
                <a:path w="1756043" h="946779">
                  <a:moveTo>
                    <a:pt x="85479" y="0"/>
                  </a:moveTo>
                  <a:lnTo>
                    <a:pt x="1670564" y="0"/>
                  </a:lnTo>
                  <a:cubicBezTo>
                    <a:pt x="1693234" y="0"/>
                    <a:pt x="1714976" y="9006"/>
                    <a:pt x="1731007" y="25036"/>
                  </a:cubicBezTo>
                  <a:cubicBezTo>
                    <a:pt x="1747037" y="41067"/>
                    <a:pt x="1756043" y="62808"/>
                    <a:pt x="1756043" y="85479"/>
                  </a:cubicBezTo>
                  <a:lnTo>
                    <a:pt x="1756043" y="861300"/>
                  </a:lnTo>
                  <a:cubicBezTo>
                    <a:pt x="1756043" y="908509"/>
                    <a:pt x="1717773" y="946779"/>
                    <a:pt x="1670564" y="946779"/>
                  </a:cubicBezTo>
                  <a:lnTo>
                    <a:pt x="85479" y="946779"/>
                  </a:lnTo>
                  <a:cubicBezTo>
                    <a:pt x="38270" y="946779"/>
                    <a:pt x="0" y="908509"/>
                    <a:pt x="0" y="861300"/>
                  </a:cubicBezTo>
                  <a:lnTo>
                    <a:pt x="0" y="85479"/>
                  </a:lnTo>
                  <a:cubicBezTo>
                    <a:pt x="0" y="38270"/>
                    <a:pt x="38270" y="0"/>
                    <a:pt x="85479" y="0"/>
                  </a:cubicBezTo>
                  <a:close/>
                </a:path>
              </a:pathLst>
            </a:custGeom>
            <a:grpFill/>
          </p:spPr>
          <p:txBody>
            <a:bodyPr/>
            <a:lstStyle/>
            <a:p>
              <a:endParaRPr lang="en-GB"/>
            </a:p>
          </p:txBody>
        </p:sp>
        <p:sp>
          <p:nvSpPr>
            <p:cNvPr id="10" name="TextBox 10"/>
            <p:cNvSpPr txBox="1"/>
            <p:nvPr/>
          </p:nvSpPr>
          <p:spPr>
            <a:xfrm>
              <a:off x="0" y="-47625"/>
              <a:ext cx="1756043" cy="994404"/>
            </a:xfrm>
            <a:prstGeom prst="rect">
              <a:avLst/>
            </a:prstGeom>
            <a:grpFill/>
          </p:spPr>
          <p:txBody>
            <a:bodyPr lIns="50800" tIns="50800" rIns="50800" bIns="50800" rtlCol="0" anchor="ctr"/>
            <a:lstStyle/>
            <a:p>
              <a:pPr algn="ctr">
                <a:lnSpc>
                  <a:spcPts val="1960"/>
                </a:lnSpc>
              </a:pPr>
              <a:endParaRPr/>
            </a:p>
          </p:txBody>
        </p:sp>
      </p:grpSp>
      <p:sp>
        <p:nvSpPr>
          <p:cNvPr id="14" name="Freeform 14"/>
          <p:cNvSpPr/>
          <p:nvPr/>
        </p:nvSpPr>
        <p:spPr>
          <a:xfrm>
            <a:off x="867661" y="321258"/>
            <a:ext cx="810658" cy="797485"/>
          </a:xfrm>
          <a:custGeom>
            <a:avLst/>
            <a:gdLst/>
            <a:ahLst/>
            <a:cxnLst/>
            <a:rect l="l" t="t" r="r" b="b"/>
            <a:pathLst>
              <a:path w="810658" h="797485">
                <a:moveTo>
                  <a:pt x="0" y="0"/>
                </a:moveTo>
                <a:lnTo>
                  <a:pt x="810658" y="0"/>
                </a:lnTo>
                <a:lnTo>
                  <a:pt x="810658" y="797484"/>
                </a:lnTo>
                <a:lnTo>
                  <a:pt x="0" y="797484"/>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GB"/>
          </a:p>
        </p:txBody>
      </p:sp>
      <p:sp>
        <p:nvSpPr>
          <p:cNvPr id="19" name="TextBox 19"/>
          <p:cNvSpPr txBox="1"/>
          <p:nvPr/>
        </p:nvSpPr>
        <p:spPr>
          <a:xfrm>
            <a:off x="497989" y="1084998"/>
            <a:ext cx="2445232" cy="225831"/>
          </a:xfrm>
          <a:prstGeom prst="rect">
            <a:avLst/>
          </a:prstGeom>
        </p:spPr>
        <p:txBody>
          <a:bodyPr lIns="0" tIns="0" rIns="0" bIns="0" rtlCol="0" anchor="t">
            <a:spAutoFit/>
          </a:bodyPr>
          <a:lstStyle/>
          <a:p>
            <a:pPr algn="l">
              <a:lnSpc>
                <a:spcPts val="1871"/>
              </a:lnSpc>
            </a:pPr>
            <a:r>
              <a:rPr lang="en-US" sz="1200" b="1" dirty="0">
                <a:solidFill>
                  <a:srgbClr val="000000"/>
                </a:solidFill>
                <a:latin typeface="Poppins" panose="00000500000000000000" pitchFamily="2" charset="0"/>
                <a:ea typeface="Raleway Bold"/>
                <a:cs typeface="Poppins" panose="00000500000000000000" pitchFamily="2" charset="0"/>
                <a:sym typeface="Raleway Bold"/>
              </a:rPr>
              <a:t>Step 1 – Assessment </a:t>
            </a:r>
          </a:p>
        </p:txBody>
      </p:sp>
      <p:sp>
        <p:nvSpPr>
          <p:cNvPr id="20" name="TextBox 20"/>
          <p:cNvSpPr txBox="1"/>
          <p:nvPr/>
        </p:nvSpPr>
        <p:spPr>
          <a:xfrm>
            <a:off x="4186234" y="1084998"/>
            <a:ext cx="2327526" cy="225831"/>
          </a:xfrm>
          <a:prstGeom prst="rect">
            <a:avLst/>
          </a:prstGeom>
        </p:spPr>
        <p:txBody>
          <a:bodyPr lIns="0" tIns="0" rIns="0" bIns="0" rtlCol="0" anchor="t">
            <a:spAutoFit/>
          </a:bodyPr>
          <a:lstStyle/>
          <a:p>
            <a:pPr algn="l">
              <a:lnSpc>
                <a:spcPts val="1871"/>
              </a:lnSpc>
            </a:pPr>
            <a:r>
              <a:rPr lang="en-US" sz="1200" b="1" dirty="0">
                <a:solidFill>
                  <a:srgbClr val="000000"/>
                </a:solidFill>
                <a:latin typeface="Poppins" panose="00000500000000000000" pitchFamily="2" charset="0"/>
                <a:ea typeface="Raleway Bold"/>
                <a:cs typeface="Poppins" panose="00000500000000000000" pitchFamily="2" charset="0"/>
                <a:sym typeface="Raleway Bold"/>
              </a:rPr>
              <a:t>Step 2 – Installation booked</a:t>
            </a:r>
          </a:p>
        </p:txBody>
      </p:sp>
      <p:sp>
        <p:nvSpPr>
          <p:cNvPr id="21" name="TextBox 21"/>
          <p:cNvSpPr txBox="1"/>
          <p:nvPr/>
        </p:nvSpPr>
        <p:spPr>
          <a:xfrm>
            <a:off x="4566902" y="7097117"/>
            <a:ext cx="2327526" cy="233013"/>
          </a:xfrm>
          <a:prstGeom prst="rect">
            <a:avLst/>
          </a:prstGeom>
        </p:spPr>
        <p:txBody>
          <a:bodyPr lIns="0" tIns="0" rIns="0" bIns="0" rtlCol="0" anchor="t">
            <a:spAutoFit/>
          </a:bodyPr>
          <a:lstStyle/>
          <a:p>
            <a:pPr algn="l">
              <a:lnSpc>
                <a:spcPts val="1871"/>
              </a:lnSpc>
            </a:pPr>
            <a:r>
              <a:rPr lang="en-US" sz="1400" b="1" dirty="0">
                <a:solidFill>
                  <a:srgbClr val="4AB05C"/>
                </a:solidFill>
                <a:latin typeface="Poppins" panose="00000500000000000000" pitchFamily="2" charset="0"/>
                <a:ea typeface="Raleway Bold"/>
                <a:cs typeface="Poppins" panose="00000500000000000000" pitchFamily="2" charset="0"/>
                <a:sym typeface="Raleway Bold"/>
              </a:rPr>
              <a:t>Handover Pack</a:t>
            </a:r>
          </a:p>
        </p:txBody>
      </p:sp>
      <p:sp>
        <p:nvSpPr>
          <p:cNvPr id="23" name="TextBox 23"/>
          <p:cNvSpPr txBox="1"/>
          <p:nvPr/>
        </p:nvSpPr>
        <p:spPr>
          <a:xfrm>
            <a:off x="268573" y="1428090"/>
            <a:ext cx="3342191" cy="808939"/>
          </a:xfrm>
          <a:prstGeom prst="rect">
            <a:avLst/>
          </a:prstGeom>
        </p:spPr>
        <p:txBody>
          <a:bodyPr lIns="0" tIns="0" rIns="0" bIns="0" rtlCol="0" anchor="t">
            <a:spAutoFit/>
          </a:bodyPr>
          <a:lstStyle/>
          <a:p>
            <a:pPr algn="l">
              <a:lnSpc>
                <a:spcPts val="1616"/>
              </a:lnSpc>
            </a:pPr>
            <a:r>
              <a:rPr lang="en-GB" sz="1100" dirty="0">
                <a:solidFill>
                  <a:srgbClr val="000000"/>
                </a:solidFill>
                <a:latin typeface="Poppins" panose="00000500000000000000" pitchFamily="2" charset="0"/>
                <a:ea typeface="Raleway"/>
                <a:cs typeface="Poppins" panose="00000500000000000000" pitchFamily="2" charset="0"/>
                <a:sym typeface="Raleway"/>
              </a:rPr>
              <a:t>Your property will have undergone a retrofit assessment. This allows the team to come and see your property so they can design your specific Solar PV system. </a:t>
            </a:r>
            <a:endParaRPr lang="en-US" sz="1100" dirty="0">
              <a:solidFill>
                <a:srgbClr val="000000"/>
              </a:solidFill>
              <a:latin typeface="Poppins" panose="00000500000000000000" pitchFamily="2" charset="0"/>
              <a:ea typeface="Raleway"/>
              <a:cs typeface="Poppins" panose="00000500000000000000" pitchFamily="2" charset="0"/>
              <a:sym typeface="Raleway"/>
            </a:endParaRPr>
          </a:p>
        </p:txBody>
      </p:sp>
      <p:sp>
        <p:nvSpPr>
          <p:cNvPr id="24" name="TextBox 24"/>
          <p:cNvSpPr txBox="1"/>
          <p:nvPr/>
        </p:nvSpPr>
        <p:spPr>
          <a:xfrm>
            <a:off x="3914385" y="1422207"/>
            <a:ext cx="3342191" cy="401777"/>
          </a:xfrm>
          <a:prstGeom prst="rect">
            <a:avLst/>
          </a:prstGeom>
        </p:spPr>
        <p:txBody>
          <a:bodyPr lIns="0" tIns="0" rIns="0" bIns="0" rtlCol="0" anchor="t">
            <a:spAutoFit/>
          </a:bodyPr>
          <a:lstStyle/>
          <a:p>
            <a:pPr algn="l">
              <a:lnSpc>
                <a:spcPts val="1616"/>
              </a:lnSpc>
            </a:pPr>
            <a:r>
              <a:rPr lang="en-GB" sz="1100" dirty="0">
                <a:solidFill>
                  <a:srgbClr val="000000"/>
                </a:solidFill>
                <a:latin typeface="Poppins" panose="00000500000000000000" pitchFamily="2" charset="0"/>
                <a:ea typeface="Raleway"/>
                <a:cs typeface="Poppins" panose="00000500000000000000" pitchFamily="2" charset="0"/>
                <a:sym typeface="Raleway"/>
              </a:rPr>
              <a:t>An installation date will be agreed upon at your convenience.</a:t>
            </a:r>
            <a:endParaRPr lang="en-US" sz="1100" dirty="0">
              <a:solidFill>
                <a:srgbClr val="000000"/>
              </a:solidFill>
              <a:latin typeface="Poppins" panose="00000500000000000000" pitchFamily="2" charset="0"/>
              <a:ea typeface="Raleway"/>
              <a:cs typeface="Poppins" panose="00000500000000000000" pitchFamily="2" charset="0"/>
              <a:sym typeface="Raleway"/>
            </a:endParaRPr>
          </a:p>
        </p:txBody>
      </p:sp>
      <p:sp>
        <p:nvSpPr>
          <p:cNvPr id="25" name="TextBox 25"/>
          <p:cNvSpPr txBox="1"/>
          <p:nvPr/>
        </p:nvSpPr>
        <p:spPr>
          <a:xfrm>
            <a:off x="4315378" y="7514345"/>
            <a:ext cx="2822098" cy="1216230"/>
          </a:xfrm>
          <a:prstGeom prst="rect">
            <a:avLst/>
          </a:prstGeom>
        </p:spPr>
        <p:txBody>
          <a:bodyPr wrap="square" lIns="0" tIns="0" rIns="0" bIns="0" rtlCol="0" anchor="t">
            <a:spAutoFit/>
          </a:bodyPr>
          <a:lstStyle/>
          <a:p>
            <a:pPr algn="l">
              <a:lnSpc>
                <a:spcPts val="1616"/>
              </a:lnSpc>
            </a:pPr>
            <a:r>
              <a:rPr lang="en-GB" sz="1188" dirty="0">
                <a:solidFill>
                  <a:srgbClr val="000000"/>
                </a:solidFill>
                <a:latin typeface="Poppins" panose="00000500000000000000" pitchFamily="2" charset="0"/>
                <a:ea typeface="Raleway"/>
                <a:cs typeface="Poppins" panose="00000500000000000000" pitchFamily="2" charset="0"/>
                <a:sym typeface="Raleway"/>
              </a:rPr>
              <a:t>You will be given a full product specification guide upon completion, showing how to use and maintain your new energy-efficient products, and contact details if you have any issues.</a:t>
            </a:r>
            <a:endParaRPr lang="en-US" sz="1188" dirty="0">
              <a:solidFill>
                <a:srgbClr val="000000"/>
              </a:solidFill>
              <a:latin typeface="Poppins" panose="00000500000000000000" pitchFamily="2" charset="0"/>
              <a:ea typeface="Raleway"/>
              <a:cs typeface="Poppins" panose="00000500000000000000" pitchFamily="2" charset="0"/>
              <a:sym typeface="Raleway"/>
            </a:endParaRPr>
          </a:p>
        </p:txBody>
      </p:sp>
      <p:grpSp>
        <p:nvGrpSpPr>
          <p:cNvPr id="63" name="Group 62">
            <a:extLst>
              <a:ext uri="{FF2B5EF4-FFF2-40B4-BE49-F238E27FC236}">
                <a16:creationId xmlns:a16="http://schemas.microsoft.com/office/drawing/2014/main" id="{46D67F07-880D-181E-AAF3-3A18B4960B7F}"/>
              </a:ext>
            </a:extLst>
          </p:cNvPr>
          <p:cNvGrpSpPr/>
          <p:nvPr/>
        </p:nvGrpSpPr>
        <p:grpSpPr>
          <a:xfrm>
            <a:off x="227212" y="7097117"/>
            <a:ext cx="3660809" cy="3195289"/>
            <a:chOff x="197653" y="7323421"/>
            <a:chExt cx="3660809" cy="2618556"/>
          </a:xfrm>
        </p:grpSpPr>
        <p:sp>
          <p:nvSpPr>
            <p:cNvPr id="22" name="TextBox 22"/>
            <p:cNvSpPr txBox="1"/>
            <p:nvPr/>
          </p:nvSpPr>
          <p:spPr>
            <a:xfrm>
              <a:off x="205873" y="7323421"/>
              <a:ext cx="3571412" cy="190955"/>
            </a:xfrm>
            <a:prstGeom prst="rect">
              <a:avLst/>
            </a:prstGeom>
          </p:spPr>
          <p:txBody>
            <a:bodyPr wrap="square" lIns="0" tIns="0" rIns="0" bIns="0" rtlCol="0" anchor="t">
              <a:spAutoFit/>
            </a:bodyPr>
            <a:lstStyle/>
            <a:p>
              <a:pPr algn="l">
                <a:lnSpc>
                  <a:spcPts val="1871"/>
                </a:lnSpc>
              </a:pPr>
              <a:r>
                <a:rPr lang="en-GB" sz="1400" b="1" dirty="0">
                  <a:solidFill>
                    <a:srgbClr val="FFFFFF"/>
                  </a:solidFill>
                  <a:latin typeface="Poppins"/>
                  <a:ea typeface="Raleway Bold"/>
                  <a:cs typeface="Poppins"/>
                  <a:sym typeface="Raleway Bold"/>
                </a:rPr>
                <a:t>How do I care for my Solar PV ?</a:t>
              </a:r>
              <a:endParaRPr lang="en-US" sz="1400" b="1" dirty="0">
                <a:solidFill>
                  <a:srgbClr val="FFFFFF"/>
                </a:solidFill>
                <a:latin typeface="Poppins"/>
                <a:ea typeface="Raleway Bold"/>
                <a:cs typeface="Poppins"/>
                <a:sym typeface="Raleway Bold"/>
              </a:endParaRPr>
            </a:p>
          </p:txBody>
        </p:sp>
        <p:sp>
          <p:nvSpPr>
            <p:cNvPr id="26" name="TextBox 26"/>
            <p:cNvSpPr txBox="1"/>
            <p:nvPr/>
          </p:nvSpPr>
          <p:spPr>
            <a:xfrm>
              <a:off x="197653" y="7623828"/>
              <a:ext cx="3660809" cy="2318149"/>
            </a:xfrm>
            <a:prstGeom prst="rect">
              <a:avLst/>
            </a:prstGeom>
          </p:spPr>
          <p:txBody>
            <a:bodyPr wrap="square" lIns="0" tIns="0" rIns="0" bIns="0" rtlCol="0" anchor="t">
              <a:spAutoFit/>
            </a:bodyPr>
            <a:lstStyle/>
            <a:p>
              <a:pPr algn="l">
                <a:lnSpc>
                  <a:spcPts val="1616"/>
                </a:lnSpc>
              </a:pPr>
              <a:r>
                <a:rPr lang="en-GB" sz="1188" dirty="0">
                  <a:solidFill>
                    <a:srgbClr val="FFFFFF"/>
                  </a:solidFill>
                  <a:latin typeface="Poppins" panose="00000500000000000000" pitchFamily="2" charset="0"/>
                  <a:ea typeface="Raleway"/>
                  <a:cs typeface="Poppins" panose="00000500000000000000" pitchFamily="2" charset="0"/>
                  <a:sym typeface="Raleway"/>
                </a:rPr>
                <a:t>Solar panels require very low maintenance. </a:t>
              </a:r>
            </a:p>
            <a:p>
              <a:pPr algn="l">
                <a:lnSpc>
                  <a:spcPts val="1616"/>
                </a:lnSpc>
              </a:pPr>
              <a:r>
                <a:rPr lang="en-GB" sz="1188" dirty="0">
                  <a:solidFill>
                    <a:srgbClr val="FFFFFF"/>
                  </a:solidFill>
                  <a:latin typeface="Poppins" panose="00000500000000000000" pitchFamily="2" charset="0"/>
                  <a:ea typeface="Raleway"/>
                  <a:cs typeface="Poppins" panose="00000500000000000000" pitchFamily="2" charset="0"/>
                  <a:sym typeface="Raleway"/>
                </a:rPr>
                <a:t>Keeping the inverter area clear is important to allow good airflow and easy access if maintenance is needed. </a:t>
              </a:r>
            </a:p>
            <a:p>
              <a:pPr algn="l">
                <a:lnSpc>
                  <a:spcPts val="1616"/>
                </a:lnSpc>
              </a:pPr>
              <a:r>
                <a:rPr lang="en-GB" sz="1188" dirty="0">
                  <a:solidFill>
                    <a:srgbClr val="FFFFFF"/>
                  </a:solidFill>
                  <a:latin typeface="Poppins" panose="00000500000000000000" pitchFamily="2" charset="0"/>
                  <a:ea typeface="Raleway"/>
                  <a:cs typeface="Poppins" panose="00000500000000000000" pitchFamily="2" charset="0"/>
                  <a:sym typeface="Raleway"/>
                </a:rPr>
                <a:t>Avoid touching the panels or inverter. The solar PV system is designed to operate automatically. There's no need to adjust the panels or touch the inverter.</a:t>
              </a:r>
            </a:p>
            <a:p>
              <a:pPr algn="l">
                <a:lnSpc>
                  <a:spcPts val="1616"/>
                </a:lnSpc>
              </a:pPr>
              <a:r>
                <a:rPr lang="en-GB" sz="1188" dirty="0">
                  <a:solidFill>
                    <a:srgbClr val="FFFFFF"/>
                  </a:solidFill>
                  <a:latin typeface="Poppins" panose="00000500000000000000" pitchFamily="2" charset="0"/>
                  <a:ea typeface="Raleway"/>
                  <a:cs typeface="Poppins" panose="00000500000000000000" pitchFamily="2" charset="0"/>
                  <a:sym typeface="Raleway"/>
                </a:rPr>
                <a:t>The solar panels are designed to withstand various weather conditions, and it is good to get into the habit of checking your panels after storms or high winds to make sure the roof is free from debris. </a:t>
              </a:r>
            </a:p>
          </p:txBody>
        </p:sp>
      </p:grpSp>
      <p:sp>
        <p:nvSpPr>
          <p:cNvPr id="28" name="Freeform 28"/>
          <p:cNvSpPr/>
          <p:nvPr/>
        </p:nvSpPr>
        <p:spPr>
          <a:xfrm rot="-10800000">
            <a:off x="278024" y="1132893"/>
            <a:ext cx="127905" cy="135675"/>
          </a:xfrm>
          <a:custGeom>
            <a:avLst/>
            <a:gdLst/>
            <a:ahLst/>
            <a:cxnLst/>
            <a:rect l="l" t="t" r="r" b="b"/>
            <a:pathLst>
              <a:path w="127905" h="135675">
                <a:moveTo>
                  <a:pt x="0" y="0"/>
                </a:moveTo>
                <a:lnTo>
                  <a:pt x="127905" y="0"/>
                </a:lnTo>
                <a:lnTo>
                  <a:pt x="127905" y="135675"/>
                </a:lnTo>
                <a:lnTo>
                  <a:pt x="0" y="135675"/>
                </a:lnTo>
                <a:lnTo>
                  <a:pt x="0" y="0"/>
                </a:lnTo>
                <a:close/>
              </a:path>
            </a:pathLst>
          </a:custGeom>
          <a:solidFill>
            <a:srgbClr val="2E5A50"/>
          </a:solidFill>
        </p:spPr>
        <p:txBody>
          <a:bodyPr/>
          <a:lstStyle/>
          <a:p>
            <a:endParaRPr lang="en-GB" sz="1600">
              <a:latin typeface="Poppins" panose="00000500000000000000" pitchFamily="2" charset="0"/>
              <a:cs typeface="Poppins" panose="00000500000000000000" pitchFamily="2" charset="0"/>
            </a:endParaRPr>
          </a:p>
        </p:txBody>
      </p:sp>
      <p:sp>
        <p:nvSpPr>
          <p:cNvPr id="29" name="Freeform 29"/>
          <p:cNvSpPr/>
          <p:nvPr/>
        </p:nvSpPr>
        <p:spPr>
          <a:xfrm>
            <a:off x="6793573" y="7421883"/>
            <a:ext cx="201710" cy="46449"/>
          </a:xfrm>
          <a:custGeom>
            <a:avLst/>
            <a:gdLst/>
            <a:ahLst/>
            <a:cxnLst/>
            <a:rect l="l" t="t" r="r" b="b"/>
            <a:pathLst>
              <a:path w="201710" h="46449">
                <a:moveTo>
                  <a:pt x="0" y="0"/>
                </a:moveTo>
                <a:lnTo>
                  <a:pt x="201710" y="0"/>
                </a:lnTo>
                <a:lnTo>
                  <a:pt x="201710" y="46449"/>
                </a:lnTo>
                <a:lnTo>
                  <a:pt x="0" y="46449"/>
                </a:lnTo>
                <a:lnTo>
                  <a:pt x="0" y="0"/>
                </a:lnTo>
                <a:close/>
              </a:path>
            </a:pathLst>
          </a:custGeom>
          <a:blipFill>
            <a:blip r:embed="rId5">
              <a:extLst>
                <a:ext uri="{96DAC541-7B7A-43D3-8B79-37D633B846F1}">
                  <asvg:svgBlip xmlns:asvg="http://schemas.microsoft.com/office/drawing/2016/SVG/main" r:embed="rId6"/>
                </a:ext>
              </a:extLst>
            </a:blip>
            <a:stretch>
              <a:fillRect t="-331001"/>
            </a:stretch>
          </a:blipFill>
        </p:spPr>
        <p:txBody>
          <a:bodyPr/>
          <a:lstStyle/>
          <a:p>
            <a:endParaRPr lang="en-GB"/>
          </a:p>
        </p:txBody>
      </p:sp>
      <p:grpSp>
        <p:nvGrpSpPr>
          <p:cNvPr id="32" name="Group 32"/>
          <p:cNvGrpSpPr/>
          <p:nvPr/>
        </p:nvGrpSpPr>
        <p:grpSpPr>
          <a:xfrm>
            <a:off x="7319917" y="9866189"/>
            <a:ext cx="236583" cy="537150"/>
            <a:chOff x="0" y="0"/>
            <a:chExt cx="1756043" cy="946779"/>
          </a:xfrm>
        </p:grpSpPr>
        <p:sp>
          <p:nvSpPr>
            <p:cNvPr id="33" name="Freeform 33"/>
            <p:cNvSpPr/>
            <p:nvPr/>
          </p:nvSpPr>
          <p:spPr>
            <a:xfrm>
              <a:off x="0" y="0"/>
              <a:ext cx="1756043" cy="946779"/>
            </a:xfrm>
            <a:custGeom>
              <a:avLst/>
              <a:gdLst/>
              <a:ahLst/>
              <a:cxnLst/>
              <a:rect l="l" t="t" r="r" b="b"/>
              <a:pathLst>
                <a:path w="1756043" h="946779">
                  <a:moveTo>
                    <a:pt x="85479" y="0"/>
                  </a:moveTo>
                  <a:lnTo>
                    <a:pt x="1670564" y="0"/>
                  </a:lnTo>
                  <a:cubicBezTo>
                    <a:pt x="1693234" y="0"/>
                    <a:pt x="1714976" y="9006"/>
                    <a:pt x="1731007" y="25036"/>
                  </a:cubicBezTo>
                  <a:cubicBezTo>
                    <a:pt x="1747037" y="41067"/>
                    <a:pt x="1756043" y="62808"/>
                    <a:pt x="1756043" y="85479"/>
                  </a:cubicBezTo>
                  <a:lnTo>
                    <a:pt x="1756043" y="861300"/>
                  </a:lnTo>
                  <a:cubicBezTo>
                    <a:pt x="1756043" y="908509"/>
                    <a:pt x="1717773" y="946779"/>
                    <a:pt x="1670564" y="946779"/>
                  </a:cubicBezTo>
                  <a:lnTo>
                    <a:pt x="85479" y="946779"/>
                  </a:lnTo>
                  <a:cubicBezTo>
                    <a:pt x="38270" y="946779"/>
                    <a:pt x="0" y="908509"/>
                    <a:pt x="0" y="861300"/>
                  </a:cubicBezTo>
                  <a:lnTo>
                    <a:pt x="0" y="85479"/>
                  </a:lnTo>
                  <a:cubicBezTo>
                    <a:pt x="0" y="38270"/>
                    <a:pt x="38270" y="0"/>
                    <a:pt x="85479" y="0"/>
                  </a:cubicBezTo>
                  <a:close/>
                </a:path>
              </a:pathLst>
            </a:custGeom>
            <a:solidFill>
              <a:srgbClr val="2E5A50"/>
            </a:solidFill>
          </p:spPr>
          <p:txBody>
            <a:bodyPr/>
            <a:lstStyle/>
            <a:p>
              <a:endParaRPr lang="en-GB"/>
            </a:p>
          </p:txBody>
        </p:sp>
        <p:sp>
          <p:nvSpPr>
            <p:cNvPr id="34" name="TextBox 34"/>
            <p:cNvSpPr txBox="1"/>
            <p:nvPr/>
          </p:nvSpPr>
          <p:spPr>
            <a:xfrm>
              <a:off x="0" y="-47625"/>
              <a:ext cx="1756043" cy="994404"/>
            </a:xfrm>
            <a:prstGeom prst="rect">
              <a:avLst/>
            </a:prstGeom>
          </p:spPr>
          <p:txBody>
            <a:bodyPr lIns="50800" tIns="50800" rIns="50800" bIns="50800" rtlCol="0" anchor="ctr"/>
            <a:lstStyle/>
            <a:p>
              <a:pPr algn="ctr">
                <a:lnSpc>
                  <a:spcPts val="1960"/>
                </a:lnSpc>
              </a:pPr>
              <a:endParaRPr/>
            </a:p>
          </p:txBody>
        </p:sp>
      </p:grpSp>
      <p:sp>
        <p:nvSpPr>
          <p:cNvPr id="35" name="Text Box 3">
            <a:extLst>
              <a:ext uri="{FF2B5EF4-FFF2-40B4-BE49-F238E27FC236}">
                <a16:creationId xmlns:a16="http://schemas.microsoft.com/office/drawing/2014/main" id="{1A806A45-5193-DD71-D6A6-956272CF8166}"/>
              </a:ext>
            </a:extLst>
          </p:cNvPr>
          <p:cNvSpPr txBox="1"/>
          <p:nvPr/>
        </p:nvSpPr>
        <p:spPr>
          <a:xfrm>
            <a:off x="226287" y="314172"/>
            <a:ext cx="3834765" cy="427355"/>
          </a:xfrm>
          <a:prstGeom prst="rect">
            <a:avLst/>
          </a:prstGeom>
          <a:solidFill>
            <a:schemeClr val="lt1"/>
          </a:solid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GB" sz="1600" b="1" kern="100" dirty="0">
                <a:solidFill>
                  <a:srgbClr val="2E5A50"/>
                </a:solidFill>
                <a:effectLst/>
                <a:latin typeface="Poppins" panose="00000500000000000000" pitchFamily="2" charset="0"/>
                <a:ea typeface="Aptos" panose="020B0004020202020204" pitchFamily="34" charset="0"/>
                <a:cs typeface="Times New Roman" panose="02020603050405020304" pitchFamily="18" charset="0"/>
              </a:rPr>
              <a:t>What is the </a:t>
            </a:r>
            <a:r>
              <a:rPr lang="en-GB" sz="1600" b="1" kern="100" dirty="0">
                <a:solidFill>
                  <a:srgbClr val="4AB05C"/>
                </a:solidFill>
                <a:effectLst/>
                <a:latin typeface="Poppins" panose="00000500000000000000" pitchFamily="2" charset="0"/>
                <a:ea typeface="Aptos" panose="020B0004020202020204" pitchFamily="34" charset="0"/>
                <a:cs typeface="Times New Roman" panose="02020603050405020304" pitchFamily="18" charset="0"/>
              </a:rPr>
              <a:t>installation process? </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36" name="Freeform 28">
            <a:extLst>
              <a:ext uri="{FF2B5EF4-FFF2-40B4-BE49-F238E27FC236}">
                <a16:creationId xmlns:a16="http://schemas.microsoft.com/office/drawing/2014/main" id="{563B5A95-F389-E872-91C1-7C99B38A7692}"/>
              </a:ext>
            </a:extLst>
          </p:cNvPr>
          <p:cNvSpPr/>
          <p:nvPr/>
        </p:nvSpPr>
        <p:spPr>
          <a:xfrm rot="-10800000">
            <a:off x="4315378" y="7160804"/>
            <a:ext cx="127905" cy="135675"/>
          </a:xfrm>
          <a:custGeom>
            <a:avLst/>
            <a:gdLst/>
            <a:ahLst/>
            <a:cxnLst/>
            <a:rect l="l" t="t" r="r" b="b"/>
            <a:pathLst>
              <a:path w="127905" h="135675">
                <a:moveTo>
                  <a:pt x="0" y="0"/>
                </a:moveTo>
                <a:lnTo>
                  <a:pt x="127905" y="0"/>
                </a:lnTo>
                <a:lnTo>
                  <a:pt x="127905" y="135675"/>
                </a:lnTo>
                <a:lnTo>
                  <a:pt x="0" y="135675"/>
                </a:lnTo>
                <a:lnTo>
                  <a:pt x="0" y="0"/>
                </a:lnTo>
                <a:close/>
              </a:path>
            </a:pathLst>
          </a:custGeom>
          <a:solidFill>
            <a:srgbClr val="2E5A50"/>
          </a:solidFill>
        </p:spPr>
        <p:txBody>
          <a:bodyPr/>
          <a:lstStyle/>
          <a:p>
            <a:endParaRPr lang="en-GB"/>
          </a:p>
        </p:txBody>
      </p:sp>
      <p:sp>
        <p:nvSpPr>
          <p:cNvPr id="37" name="Freeform 28">
            <a:extLst>
              <a:ext uri="{FF2B5EF4-FFF2-40B4-BE49-F238E27FC236}">
                <a16:creationId xmlns:a16="http://schemas.microsoft.com/office/drawing/2014/main" id="{86B41B80-FA1C-BA3C-0DF5-8D1488213173}"/>
              </a:ext>
            </a:extLst>
          </p:cNvPr>
          <p:cNvSpPr/>
          <p:nvPr/>
        </p:nvSpPr>
        <p:spPr>
          <a:xfrm rot="-10800000">
            <a:off x="3928084" y="1130075"/>
            <a:ext cx="127905" cy="135675"/>
          </a:xfrm>
          <a:custGeom>
            <a:avLst/>
            <a:gdLst/>
            <a:ahLst/>
            <a:cxnLst/>
            <a:rect l="l" t="t" r="r" b="b"/>
            <a:pathLst>
              <a:path w="127905" h="135675">
                <a:moveTo>
                  <a:pt x="0" y="0"/>
                </a:moveTo>
                <a:lnTo>
                  <a:pt x="127905" y="0"/>
                </a:lnTo>
                <a:lnTo>
                  <a:pt x="127905" y="135675"/>
                </a:lnTo>
                <a:lnTo>
                  <a:pt x="0" y="135675"/>
                </a:lnTo>
                <a:lnTo>
                  <a:pt x="0" y="0"/>
                </a:lnTo>
                <a:close/>
              </a:path>
            </a:pathLst>
          </a:custGeom>
          <a:solidFill>
            <a:srgbClr val="2E5A50"/>
          </a:solidFill>
        </p:spPr>
        <p:txBody>
          <a:bodyPr/>
          <a:lstStyle/>
          <a:p>
            <a:endParaRPr lang="en-GB" sz="1600">
              <a:latin typeface="Poppins" panose="00000500000000000000" pitchFamily="2" charset="0"/>
              <a:cs typeface="Poppins" panose="00000500000000000000" pitchFamily="2" charset="0"/>
            </a:endParaRPr>
          </a:p>
        </p:txBody>
      </p:sp>
      <p:sp>
        <p:nvSpPr>
          <p:cNvPr id="45" name="TextBox 19">
            <a:extLst>
              <a:ext uri="{FF2B5EF4-FFF2-40B4-BE49-F238E27FC236}">
                <a16:creationId xmlns:a16="http://schemas.microsoft.com/office/drawing/2014/main" id="{F6C09BC8-21F0-4DD4-2EA0-F5FAACAE84D7}"/>
              </a:ext>
            </a:extLst>
          </p:cNvPr>
          <p:cNvSpPr txBox="1"/>
          <p:nvPr/>
        </p:nvSpPr>
        <p:spPr>
          <a:xfrm>
            <a:off x="497989" y="2526442"/>
            <a:ext cx="3333458" cy="225831"/>
          </a:xfrm>
          <a:prstGeom prst="rect">
            <a:avLst/>
          </a:prstGeom>
        </p:spPr>
        <p:txBody>
          <a:bodyPr wrap="square" lIns="0" tIns="0" rIns="0" bIns="0" rtlCol="0" anchor="t">
            <a:spAutoFit/>
          </a:bodyPr>
          <a:lstStyle/>
          <a:p>
            <a:pPr algn="l">
              <a:lnSpc>
                <a:spcPts val="1871"/>
              </a:lnSpc>
            </a:pPr>
            <a:r>
              <a:rPr lang="en-US" sz="1200" b="1" dirty="0">
                <a:solidFill>
                  <a:srgbClr val="000000"/>
                </a:solidFill>
                <a:latin typeface="Poppins" panose="00000500000000000000" pitchFamily="2" charset="0"/>
                <a:ea typeface="Raleway Bold"/>
                <a:cs typeface="Poppins" panose="00000500000000000000" pitchFamily="2" charset="0"/>
                <a:sym typeface="Raleway Bold"/>
              </a:rPr>
              <a:t>Step 3 – On the day: The Mounting System</a:t>
            </a:r>
          </a:p>
        </p:txBody>
      </p:sp>
      <p:sp>
        <p:nvSpPr>
          <p:cNvPr id="47" name="TextBox 23">
            <a:extLst>
              <a:ext uri="{FF2B5EF4-FFF2-40B4-BE49-F238E27FC236}">
                <a16:creationId xmlns:a16="http://schemas.microsoft.com/office/drawing/2014/main" id="{1D4FD6D3-5ED5-FF65-5D47-A618EE0EA213}"/>
              </a:ext>
            </a:extLst>
          </p:cNvPr>
          <p:cNvSpPr txBox="1"/>
          <p:nvPr/>
        </p:nvSpPr>
        <p:spPr>
          <a:xfrm>
            <a:off x="278023" y="2943387"/>
            <a:ext cx="3342191" cy="603755"/>
          </a:xfrm>
          <a:prstGeom prst="rect">
            <a:avLst/>
          </a:prstGeom>
        </p:spPr>
        <p:txBody>
          <a:bodyPr lIns="0" tIns="0" rIns="0" bIns="0" rtlCol="0" anchor="t">
            <a:spAutoFit/>
          </a:bodyPr>
          <a:lstStyle/>
          <a:p>
            <a:pPr algn="l">
              <a:lnSpc>
                <a:spcPts val="1616"/>
              </a:lnSpc>
            </a:pPr>
            <a:r>
              <a:rPr lang="en-GB" sz="1100" dirty="0">
                <a:solidFill>
                  <a:srgbClr val="000000"/>
                </a:solidFill>
                <a:latin typeface="Poppins" panose="00000500000000000000" pitchFamily="2" charset="0"/>
                <a:ea typeface="Raleway"/>
                <a:cs typeface="Poppins" panose="00000500000000000000" pitchFamily="2" charset="0"/>
                <a:sym typeface="Raleway"/>
              </a:rPr>
              <a:t>The installers will be working on your roof either at the front or the back or maybe both. They will start by fixing the mounting system to the roof. </a:t>
            </a:r>
            <a:endParaRPr lang="en-US" sz="1100" dirty="0">
              <a:solidFill>
                <a:srgbClr val="000000"/>
              </a:solidFill>
              <a:latin typeface="Poppins" panose="00000500000000000000" pitchFamily="2" charset="0"/>
              <a:ea typeface="Raleway"/>
              <a:cs typeface="Poppins" panose="00000500000000000000" pitchFamily="2" charset="0"/>
              <a:sym typeface="Raleway"/>
            </a:endParaRPr>
          </a:p>
        </p:txBody>
      </p:sp>
      <p:sp>
        <p:nvSpPr>
          <p:cNvPr id="49" name="Freeform 28">
            <a:extLst>
              <a:ext uri="{FF2B5EF4-FFF2-40B4-BE49-F238E27FC236}">
                <a16:creationId xmlns:a16="http://schemas.microsoft.com/office/drawing/2014/main" id="{48BAF2D3-E69C-DB4E-CDE0-C023EA917504}"/>
              </a:ext>
            </a:extLst>
          </p:cNvPr>
          <p:cNvSpPr/>
          <p:nvPr/>
        </p:nvSpPr>
        <p:spPr>
          <a:xfrm rot="-10800000">
            <a:off x="278024" y="2574337"/>
            <a:ext cx="127905" cy="135675"/>
          </a:xfrm>
          <a:custGeom>
            <a:avLst/>
            <a:gdLst/>
            <a:ahLst/>
            <a:cxnLst/>
            <a:rect l="l" t="t" r="r" b="b"/>
            <a:pathLst>
              <a:path w="127905" h="135675">
                <a:moveTo>
                  <a:pt x="0" y="0"/>
                </a:moveTo>
                <a:lnTo>
                  <a:pt x="127905" y="0"/>
                </a:lnTo>
                <a:lnTo>
                  <a:pt x="127905" y="135675"/>
                </a:lnTo>
                <a:lnTo>
                  <a:pt x="0" y="135675"/>
                </a:lnTo>
                <a:lnTo>
                  <a:pt x="0" y="0"/>
                </a:lnTo>
                <a:close/>
              </a:path>
            </a:pathLst>
          </a:custGeom>
          <a:solidFill>
            <a:srgbClr val="2E5A50"/>
          </a:solidFill>
        </p:spPr>
        <p:txBody>
          <a:bodyPr/>
          <a:lstStyle/>
          <a:p>
            <a:endParaRPr lang="en-GB" sz="1600">
              <a:latin typeface="Poppins" panose="00000500000000000000" pitchFamily="2" charset="0"/>
              <a:cs typeface="Poppins" panose="00000500000000000000" pitchFamily="2" charset="0"/>
            </a:endParaRPr>
          </a:p>
        </p:txBody>
      </p:sp>
      <p:sp>
        <p:nvSpPr>
          <p:cNvPr id="2" name="TextBox 19">
            <a:extLst>
              <a:ext uri="{FF2B5EF4-FFF2-40B4-BE49-F238E27FC236}">
                <a16:creationId xmlns:a16="http://schemas.microsoft.com/office/drawing/2014/main" id="{D6A13FA3-F42B-E813-0E30-ED055913FB9A}"/>
              </a:ext>
            </a:extLst>
          </p:cNvPr>
          <p:cNvSpPr txBox="1"/>
          <p:nvPr/>
        </p:nvSpPr>
        <p:spPr>
          <a:xfrm>
            <a:off x="4110536" y="2504664"/>
            <a:ext cx="3333458" cy="225831"/>
          </a:xfrm>
          <a:prstGeom prst="rect">
            <a:avLst/>
          </a:prstGeom>
        </p:spPr>
        <p:txBody>
          <a:bodyPr wrap="square" lIns="0" tIns="0" rIns="0" bIns="0" rtlCol="0" anchor="t">
            <a:spAutoFit/>
          </a:bodyPr>
          <a:lstStyle/>
          <a:p>
            <a:pPr algn="l">
              <a:lnSpc>
                <a:spcPts val="1871"/>
              </a:lnSpc>
            </a:pPr>
            <a:r>
              <a:rPr lang="en-US" sz="1200" b="1" dirty="0">
                <a:solidFill>
                  <a:srgbClr val="000000"/>
                </a:solidFill>
                <a:latin typeface="Poppins" panose="00000500000000000000" pitchFamily="2" charset="0"/>
                <a:ea typeface="Raleway Bold"/>
                <a:cs typeface="Poppins" panose="00000500000000000000" pitchFamily="2" charset="0"/>
                <a:sym typeface="Raleway Bold"/>
              </a:rPr>
              <a:t>Step 4 – On the day: Attach the panels</a:t>
            </a:r>
          </a:p>
        </p:txBody>
      </p:sp>
      <p:sp>
        <p:nvSpPr>
          <p:cNvPr id="3" name="TextBox 23">
            <a:extLst>
              <a:ext uri="{FF2B5EF4-FFF2-40B4-BE49-F238E27FC236}">
                <a16:creationId xmlns:a16="http://schemas.microsoft.com/office/drawing/2014/main" id="{3A685CFC-E6E4-5196-D3C4-31094CBF32F3}"/>
              </a:ext>
            </a:extLst>
          </p:cNvPr>
          <p:cNvSpPr txBox="1"/>
          <p:nvPr/>
        </p:nvSpPr>
        <p:spPr>
          <a:xfrm>
            <a:off x="3890570" y="2921609"/>
            <a:ext cx="3342191" cy="398571"/>
          </a:xfrm>
          <a:prstGeom prst="rect">
            <a:avLst/>
          </a:prstGeom>
        </p:spPr>
        <p:txBody>
          <a:bodyPr lIns="0" tIns="0" rIns="0" bIns="0" rtlCol="0" anchor="t">
            <a:spAutoFit/>
          </a:bodyPr>
          <a:lstStyle/>
          <a:p>
            <a:pPr algn="l">
              <a:lnSpc>
                <a:spcPts val="1616"/>
              </a:lnSpc>
            </a:pPr>
            <a:r>
              <a:rPr lang="en-GB" sz="1100" dirty="0">
                <a:solidFill>
                  <a:srgbClr val="000000"/>
                </a:solidFill>
                <a:latin typeface="Poppins" panose="00000500000000000000" pitchFamily="2" charset="0"/>
                <a:ea typeface="Raleway"/>
                <a:cs typeface="Poppins" panose="00000500000000000000" pitchFamily="2" charset="0"/>
                <a:sym typeface="Raleway"/>
              </a:rPr>
              <a:t>The panels will then be securely fixed to mounting brackets using clamps. </a:t>
            </a:r>
            <a:endParaRPr lang="en-US" sz="1100" dirty="0">
              <a:solidFill>
                <a:srgbClr val="000000"/>
              </a:solidFill>
              <a:latin typeface="Poppins" panose="00000500000000000000" pitchFamily="2" charset="0"/>
              <a:ea typeface="Raleway"/>
              <a:cs typeface="Poppins" panose="00000500000000000000" pitchFamily="2" charset="0"/>
              <a:sym typeface="Raleway"/>
            </a:endParaRPr>
          </a:p>
        </p:txBody>
      </p:sp>
      <p:sp>
        <p:nvSpPr>
          <p:cNvPr id="4" name="Freeform 28">
            <a:extLst>
              <a:ext uri="{FF2B5EF4-FFF2-40B4-BE49-F238E27FC236}">
                <a16:creationId xmlns:a16="http://schemas.microsoft.com/office/drawing/2014/main" id="{9D74289B-9191-AAD1-CFB9-8A1FC41C8EF0}"/>
              </a:ext>
            </a:extLst>
          </p:cNvPr>
          <p:cNvSpPr/>
          <p:nvPr/>
        </p:nvSpPr>
        <p:spPr>
          <a:xfrm rot="-10800000">
            <a:off x="3933119" y="2571519"/>
            <a:ext cx="127905" cy="135675"/>
          </a:xfrm>
          <a:custGeom>
            <a:avLst/>
            <a:gdLst/>
            <a:ahLst/>
            <a:cxnLst/>
            <a:rect l="l" t="t" r="r" b="b"/>
            <a:pathLst>
              <a:path w="127905" h="135675">
                <a:moveTo>
                  <a:pt x="0" y="0"/>
                </a:moveTo>
                <a:lnTo>
                  <a:pt x="127905" y="0"/>
                </a:lnTo>
                <a:lnTo>
                  <a:pt x="127905" y="135675"/>
                </a:lnTo>
                <a:lnTo>
                  <a:pt x="0" y="135675"/>
                </a:lnTo>
                <a:lnTo>
                  <a:pt x="0" y="0"/>
                </a:lnTo>
                <a:close/>
              </a:path>
            </a:pathLst>
          </a:custGeom>
          <a:solidFill>
            <a:srgbClr val="2E5A50"/>
          </a:solidFill>
        </p:spPr>
        <p:txBody>
          <a:bodyPr/>
          <a:lstStyle/>
          <a:p>
            <a:endParaRPr lang="en-GB" sz="1600">
              <a:latin typeface="Poppins" panose="00000500000000000000" pitchFamily="2" charset="0"/>
              <a:cs typeface="Poppins" panose="00000500000000000000" pitchFamily="2" charset="0"/>
            </a:endParaRPr>
          </a:p>
        </p:txBody>
      </p:sp>
      <p:sp>
        <p:nvSpPr>
          <p:cNvPr id="5" name="TextBox 19">
            <a:extLst>
              <a:ext uri="{FF2B5EF4-FFF2-40B4-BE49-F238E27FC236}">
                <a16:creationId xmlns:a16="http://schemas.microsoft.com/office/drawing/2014/main" id="{E57312AA-BE2A-C832-B372-012129116616}"/>
              </a:ext>
            </a:extLst>
          </p:cNvPr>
          <p:cNvSpPr txBox="1"/>
          <p:nvPr/>
        </p:nvSpPr>
        <p:spPr>
          <a:xfrm>
            <a:off x="445866" y="3830280"/>
            <a:ext cx="3456991" cy="225831"/>
          </a:xfrm>
          <a:prstGeom prst="rect">
            <a:avLst/>
          </a:prstGeom>
        </p:spPr>
        <p:txBody>
          <a:bodyPr wrap="square" lIns="0" tIns="0" rIns="0" bIns="0" rtlCol="0" anchor="t">
            <a:spAutoFit/>
          </a:bodyPr>
          <a:lstStyle/>
          <a:p>
            <a:pPr algn="l">
              <a:lnSpc>
                <a:spcPts val="1871"/>
              </a:lnSpc>
            </a:pPr>
            <a:r>
              <a:rPr lang="en-US" sz="1200" b="1" dirty="0">
                <a:solidFill>
                  <a:srgbClr val="000000"/>
                </a:solidFill>
                <a:latin typeface="Poppins" panose="00000500000000000000" pitchFamily="2" charset="0"/>
                <a:ea typeface="Raleway Bold"/>
                <a:cs typeface="Poppins" panose="00000500000000000000" pitchFamily="2" charset="0"/>
                <a:sym typeface="Raleway Bold"/>
              </a:rPr>
              <a:t>Step 5 – On the day: Connecting the panels</a:t>
            </a:r>
          </a:p>
        </p:txBody>
      </p:sp>
      <p:sp>
        <p:nvSpPr>
          <p:cNvPr id="11" name="TextBox 23">
            <a:extLst>
              <a:ext uri="{FF2B5EF4-FFF2-40B4-BE49-F238E27FC236}">
                <a16:creationId xmlns:a16="http://schemas.microsoft.com/office/drawing/2014/main" id="{8B0632AE-4A43-A58F-686C-FA1DC7052920}"/>
              </a:ext>
            </a:extLst>
          </p:cNvPr>
          <p:cNvSpPr txBox="1"/>
          <p:nvPr/>
        </p:nvSpPr>
        <p:spPr>
          <a:xfrm>
            <a:off x="261318" y="4213735"/>
            <a:ext cx="3342191" cy="398571"/>
          </a:xfrm>
          <a:prstGeom prst="rect">
            <a:avLst/>
          </a:prstGeom>
        </p:spPr>
        <p:txBody>
          <a:bodyPr lIns="0" tIns="0" rIns="0" bIns="0" rtlCol="0" anchor="t">
            <a:spAutoFit/>
          </a:bodyPr>
          <a:lstStyle/>
          <a:p>
            <a:pPr algn="l">
              <a:lnSpc>
                <a:spcPts val="1616"/>
              </a:lnSpc>
            </a:pPr>
            <a:r>
              <a:rPr lang="en-GB" sz="1100" dirty="0">
                <a:solidFill>
                  <a:srgbClr val="000000"/>
                </a:solidFill>
                <a:latin typeface="Poppins" panose="00000500000000000000" pitchFamily="2" charset="0"/>
                <a:ea typeface="Raleway"/>
                <a:cs typeface="Poppins" panose="00000500000000000000" pitchFamily="2" charset="0"/>
                <a:sym typeface="Raleway"/>
              </a:rPr>
              <a:t>The panels will be connected in a series depending on the system design. </a:t>
            </a:r>
            <a:endParaRPr lang="en-US" sz="1100" dirty="0">
              <a:solidFill>
                <a:srgbClr val="000000"/>
              </a:solidFill>
              <a:latin typeface="Poppins" panose="00000500000000000000" pitchFamily="2" charset="0"/>
              <a:ea typeface="Raleway"/>
              <a:cs typeface="Poppins" panose="00000500000000000000" pitchFamily="2" charset="0"/>
              <a:sym typeface="Raleway"/>
            </a:endParaRPr>
          </a:p>
        </p:txBody>
      </p:sp>
      <p:sp>
        <p:nvSpPr>
          <p:cNvPr id="12" name="Freeform 28">
            <a:extLst>
              <a:ext uri="{FF2B5EF4-FFF2-40B4-BE49-F238E27FC236}">
                <a16:creationId xmlns:a16="http://schemas.microsoft.com/office/drawing/2014/main" id="{815D0CB8-D513-78D7-9EDC-389185F5F880}"/>
              </a:ext>
            </a:extLst>
          </p:cNvPr>
          <p:cNvSpPr/>
          <p:nvPr/>
        </p:nvSpPr>
        <p:spPr>
          <a:xfrm rot="-10800000">
            <a:off x="268450" y="3897135"/>
            <a:ext cx="127905" cy="135675"/>
          </a:xfrm>
          <a:custGeom>
            <a:avLst/>
            <a:gdLst/>
            <a:ahLst/>
            <a:cxnLst/>
            <a:rect l="l" t="t" r="r" b="b"/>
            <a:pathLst>
              <a:path w="127905" h="135675">
                <a:moveTo>
                  <a:pt x="0" y="0"/>
                </a:moveTo>
                <a:lnTo>
                  <a:pt x="127905" y="0"/>
                </a:lnTo>
                <a:lnTo>
                  <a:pt x="127905" y="135675"/>
                </a:lnTo>
                <a:lnTo>
                  <a:pt x="0" y="135675"/>
                </a:lnTo>
                <a:lnTo>
                  <a:pt x="0" y="0"/>
                </a:lnTo>
                <a:close/>
              </a:path>
            </a:pathLst>
          </a:custGeom>
          <a:solidFill>
            <a:srgbClr val="2E5A50"/>
          </a:solidFill>
        </p:spPr>
        <p:txBody>
          <a:bodyPr/>
          <a:lstStyle/>
          <a:p>
            <a:endParaRPr lang="en-GB" sz="1600">
              <a:latin typeface="Poppins" panose="00000500000000000000" pitchFamily="2" charset="0"/>
              <a:cs typeface="Poppins" panose="00000500000000000000" pitchFamily="2" charset="0"/>
            </a:endParaRPr>
          </a:p>
        </p:txBody>
      </p:sp>
      <p:sp>
        <p:nvSpPr>
          <p:cNvPr id="13" name="TextBox 19">
            <a:extLst>
              <a:ext uri="{FF2B5EF4-FFF2-40B4-BE49-F238E27FC236}">
                <a16:creationId xmlns:a16="http://schemas.microsoft.com/office/drawing/2014/main" id="{52D7CD40-5C2A-0096-F239-E5B0F0013732}"/>
              </a:ext>
            </a:extLst>
          </p:cNvPr>
          <p:cNvSpPr txBox="1"/>
          <p:nvPr/>
        </p:nvSpPr>
        <p:spPr>
          <a:xfrm>
            <a:off x="4098933" y="3800124"/>
            <a:ext cx="3456991" cy="225831"/>
          </a:xfrm>
          <a:prstGeom prst="rect">
            <a:avLst/>
          </a:prstGeom>
        </p:spPr>
        <p:txBody>
          <a:bodyPr wrap="square" lIns="0" tIns="0" rIns="0" bIns="0" rtlCol="0" anchor="t">
            <a:spAutoFit/>
          </a:bodyPr>
          <a:lstStyle/>
          <a:p>
            <a:pPr algn="l">
              <a:lnSpc>
                <a:spcPts val="1871"/>
              </a:lnSpc>
            </a:pPr>
            <a:r>
              <a:rPr lang="en-US" sz="1200" b="1" dirty="0">
                <a:solidFill>
                  <a:srgbClr val="000000"/>
                </a:solidFill>
                <a:latin typeface="Poppins" panose="00000500000000000000" pitchFamily="2" charset="0"/>
                <a:ea typeface="Raleway Bold"/>
                <a:cs typeface="Poppins" panose="00000500000000000000" pitchFamily="2" charset="0"/>
                <a:sym typeface="Raleway Bold"/>
              </a:rPr>
              <a:t>Step 5 – On the day: Installing the inverter</a:t>
            </a:r>
          </a:p>
        </p:txBody>
      </p:sp>
      <p:sp>
        <p:nvSpPr>
          <p:cNvPr id="15" name="TextBox 23">
            <a:extLst>
              <a:ext uri="{FF2B5EF4-FFF2-40B4-BE49-F238E27FC236}">
                <a16:creationId xmlns:a16="http://schemas.microsoft.com/office/drawing/2014/main" id="{9A5DBDC8-DB2C-B1F5-BAB6-5A49F986677A}"/>
              </a:ext>
            </a:extLst>
          </p:cNvPr>
          <p:cNvSpPr txBox="1"/>
          <p:nvPr/>
        </p:nvSpPr>
        <p:spPr>
          <a:xfrm>
            <a:off x="3914385" y="4183579"/>
            <a:ext cx="3342191" cy="603755"/>
          </a:xfrm>
          <a:prstGeom prst="rect">
            <a:avLst/>
          </a:prstGeom>
        </p:spPr>
        <p:txBody>
          <a:bodyPr lIns="0" tIns="0" rIns="0" bIns="0" rtlCol="0" anchor="t">
            <a:spAutoFit/>
          </a:bodyPr>
          <a:lstStyle/>
          <a:p>
            <a:pPr algn="l">
              <a:lnSpc>
                <a:spcPts val="1616"/>
              </a:lnSpc>
            </a:pPr>
            <a:r>
              <a:rPr lang="en-GB" sz="1100" dirty="0">
                <a:solidFill>
                  <a:srgbClr val="000000"/>
                </a:solidFill>
                <a:latin typeface="Poppins" panose="00000500000000000000" pitchFamily="2" charset="0"/>
                <a:ea typeface="Raleway"/>
                <a:cs typeface="Poppins" panose="00000500000000000000" pitchFamily="2" charset="0"/>
                <a:sym typeface="Raleway"/>
              </a:rPr>
              <a:t>The inverter will be mounted near the main electrical panel or fuse box and connected to the solar panels. </a:t>
            </a:r>
            <a:endParaRPr lang="en-US" sz="1100" dirty="0">
              <a:solidFill>
                <a:srgbClr val="000000"/>
              </a:solidFill>
              <a:latin typeface="Poppins" panose="00000500000000000000" pitchFamily="2" charset="0"/>
              <a:ea typeface="Raleway"/>
              <a:cs typeface="Poppins" panose="00000500000000000000" pitchFamily="2" charset="0"/>
              <a:sym typeface="Raleway"/>
            </a:endParaRPr>
          </a:p>
        </p:txBody>
      </p:sp>
      <p:sp>
        <p:nvSpPr>
          <p:cNvPr id="16" name="Freeform 28">
            <a:extLst>
              <a:ext uri="{FF2B5EF4-FFF2-40B4-BE49-F238E27FC236}">
                <a16:creationId xmlns:a16="http://schemas.microsoft.com/office/drawing/2014/main" id="{EA8F7D0D-FFB1-CC80-CD29-3FFBABCD132B}"/>
              </a:ext>
            </a:extLst>
          </p:cNvPr>
          <p:cNvSpPr/>
          <p:nvPr/>
        </p:nvSpPr>
        <p:spPr>
          <a:xfrm rot="-10800000">
            <a:off x="3921517" y="3866979"/>
            <a:ext cx="127905" cy="135675"/>
          </a:xfrm>
          <a:custGeom>
            <a:avLst/>
            <a:gdLst/>
            <a:ahLst/>
            <a:cxnLst/>
            <a:rect l="l" t="t" r="r" b="b"/>
            <a:pathLst>
              <a:path w="127905" h="135675">
                <a:moveTo>
                  <a:pt x="0" y="0"/>
                </a:moveTo>
                <a:lnTo>
                  <a:pt x="127905" y="0"/>
                </a:lnTo>
                <a:lnTo>
                  <a:pt x="127905" y="135675"/>
                </a:lnTo>
                <a:lnTo>
                  <a:pt x="0" y="135675"/>
                </a:lnTo>
                <a:lnTo>
                  <a:pt x="0" y="0"/>
                </a:lnTo>
                <a:close/>
              </a:path>
            </a:pathLst>
          </a:custGeom>
          <a:solidFill>
            <a:srgbClr val="2E5A50"/>
          </a:solidFill>
        </p:spPr>
        <p:txBody>
          <a:bodyPr/>
          <a:lstStyle/>
          <a:p>
            <a:endParaRPr lang="en-GB" sz="1600">
              <a:latin typeface="Poppins" panose="00000500000000000000" pitchFamily="2" charset="0"/>
              <a:cs typeface="Poppins" panose="00000500000000000000" pitchFamily="2" charset="0"/>
            </a:endParaRPr>
          </a:p>
        </p:txBody>
      </p:sp>
      <p:sp>
        <p:nvSpPr>
          <p:cNvPr id="17" name="TextBox 19">
            <a:extLst>
              <a:ext uri="{FF2B5EF4-FFF2-40B4-BE49-F238E27FC236}">
                <a16:creationId xmlns:a16="http://schemas.microsoft.com/office/drawing/2014/main" id="{2AA36BE8-F550-AA26-BBED-AA0D645F3A1C}"/>
              </a:ext>
            </a:extLst>
          </p:cNvPr>
          <p:cNvSpPr txBox="1"/>
          <p:nvPr/>
        </p:nvSpPr>
        <p:spPr>
          <a:xfrm>
            <a:off x="426597" y="4974702"/>
            <a:ext cx="3456991" cy="469487"/>
          </a:xfrm>
          <a:prstGeom prst="rect">
            <a:avLst/>
          </a:prstGeom>
        </p:spPr>
        <p:txBody>
          <a:bodyPr wrap="square" lIns="0" tIns="0" rIns="0" bIns="0" rtlCol="0" anchor="t">
            <a:spAutoFit/>
          </a:bodyPr>
          <a:lstStyle/>
          <a:p>
            <a:pPr algn="l">
              <a:lnSpc>
                <a:spcPts val="1871"/>
              </a:lnSpc>
            </a:pPr>
            <a:r>
              <a:rPr lang="en-US" sz="1200" b="1" dirty="0">
                <a:solidFill>
                  <a:srgbClr val="000000"/>
                </a:solidFill>
                <a:latin typeface="Poppins" panose="00000500000000000000" pitchFamily="2" charset="0"/>
                <a:ea typeface="Raleway Bold"/>
                <a:cs typeface="Poppins" panose="00000500000000000000" pitchFamily="2" charset="0"/>
                <a:sym typeface="Raleway Bold"/>
              </a:rPr>
              <a:t>Step 7 – On the day: Connecting to the electrical system </a:t>
            </a:r>
          </a:p>
        </p:txBody>
      </p:sp>
      <p:sp>
        <p:nvSpPr>
          <p:cNvPr id="18" name="TextBox 23">
            <a:extLst>
              <a:ext uri="{FF2B5EF4-FFF2-40B4-BE49-F238E27FC236}">
                <a16:creationId xmlns:a16="http://schemas.microsoft.com/office/drawing/2014/main" id="{85613EDB-22F3-36C5-6927-10E928C1A0FC}"/>
              </a:ext>
            </a:extLst>
          </p:cNvPr>
          <p:cNvSpPr txBox="1"/>
          <p:nvPr/>
        </p:nvSpPr>
        <p:spPr>
          <a:xfrm>
            <a:off x="271771" y="5606483"/>
            <a:ext cx="3342191" cy="398571"/>
          </a:xfrm>
          <a:prstGeom prst="rect">
            <a:avLst/>
          </a:prstGeom>
        </p:spPr>
        <p:txBody>
          <a:bodyPr lIns="0" tIns="0" rIns="0" bIns="0" rtlCol="0" anchor="t">
            <a:spAutoFit/>
          </a:bodyPr>
          <a:lstStyle/>
          <a:p>
            <a:pPr algn="l">
              <a:lnSpc>
                <a:spcPts val="1616"/>
              </a:lnSpc>
            </a:pPr>
            <a:r>
              <a:rPr lang="en-GB" sz="1100" dirty="0">
                <a:solidFill>
                  <a:srgbClr val="000000"/>
                </a:solidFill>
                <a:latin typeface="Poppins" panose="00000500000000000000" pitchFamily="2" charset="0"/>
                <a:ea typeface="Raleway"/>
                <a:cs typeface="Poppins" panose="00000500000000000000" pitchFamily="2" charset="0"/>
                <a:sym typeface="Raleway"/>
              </a:rPr>
              <a:t>The electrician will then connect the inverter to your property's electrical system. </a:t>
            </a:r>
            <a:endParaRPr lang="en-US" sz="1100" dirty="0">
              <a:solidFill>
                <a:srgbClr val="000000"/>
              </a:solidFill>
              <a:latin typeface="Poppins" panose="00000500000000000000" pitchFamily="2" charset="0"/>
              <a:ea typeface="Raleway"/>
              <a:cs typeface="Poppins" panose="00000500000000000000" pitchFamily="2" charset="0"/>
              <a:sym typeface="Raleway"/>
            </a:endParaRPr>
          </a:p>
        </p:txBody>
      </p:sp>
      <p:sp>
        <p:nvSpPr>
          <p:cNvPr id="27" name="Freeform 28">
            <a:extLst>
              <a:ext uri="{FF2B5EF4-FFF2-40B4-BE49-F238E27FC236}">
                <a16:creationId xmlns:a16="http://schemas.microsoft.com/office/drawing/2014/main" id="{ADE8504C-B89F-87FD-B340-0AF6D64715EA}"/>
              </a:ext>
            </a:extLst>
          </p:cNvPr>
          <p:cNvSpPr/>
          <p:nvPr/>
        </p:nvSpPr>
        <p:spPr>
          <a:xfrm rot="-10800000">
            <a:off x="249181" y="5041557"/>
            <a:ext cx="127905" cy="135675"/>
          </a:xfrm>
          <a:custGeom>
            <a:avLst/>
            <a:gdLst/>
            <a:ahLst/>
            <a:cxnLst/>
            <a:rect l="l" t="t" r="r" b="b"/>
            <a:pathLst>
              <a:path w="127905" h="135675">
                <a:moveTo>
                  <a:pt x="0" y="0"/>
                </a:moveTo>
                <a:lnTo>
                  <a:pt x="127905" y="0"/>
                </a:lnTo>
                <a:lnTo>
                  <a:pt x="127905" y="135675"/>
                </a:lnTo>
                <a:lnTo>
                  <a:pt x="0" y="135675"/>
                </a:lnTo>
                <a:lnTo>
                  <a:pt x="0" y="0"/>
                </a:lnTo>
                <a:close/>
              </a:path>
            </a:pathLst>
          </a:custGeom>
          <a:solidFill>
            <a:srgbClr val="2E5A50"/>
          </a:solidFill>
        </p:spPr>
        <p:txBody>
          <a:bodyPr/>
          <a:lstStyle/>
          <a:p>
            <a:endParaRPr lang="en-GB" sz="1600">
              <a:latin typeface="Poppins" panose="00000500000000000000" pitchFamily="2" charset="0"/>
              <a:cs typeface="Poppins" panose="00000500000000000000" pitchFamily="2" charset="0"/>
            </a:endParaRPr>
          </a:p>
        </p:txBody>
      </p:sp>
      <p:sp>
        <p:nvSpPr>
          <p:cNvPr id="30" name="TextBox 19">
            <a:extLst>
              <a:ext uri="{FF2B5EF4-FFF2-40B4-BE49-F238E27FC236}">
                <a16:creationId xmlns:a16="http://schemas.microsoft.com/office/drawing/2014/main" id="{7A5F8D51-E0AA-62E7-8AD1-4801BB617FA2}"/>
              </a:ext>
            </a:extLst>
          </p:cNvPr>
          <p:cNvSpPr txBox="1"/>
          <p:nvPr/>
        </p:nvSpPr>
        <p:spPr>
          <a:xfrm>
            <a:off x="4080175" y="4974702"/>
            <a:ext cx="3456991" cy="469487"/>
          </a:xfrm>
          <a:prstGeom prst="rect">
            <a:avLst/>
          </a:prstGeom>
        </p:spPr>
        <p:txBody>
          <a:bodyPr wrap="square" lIns="0" tIns="0" rIns="0" bIns="0" rtlCol="0" anchor="t">
            <a:spAutoFit/>
          </a:bodyPr>
          <a:lstStyle/>
          <a:p>
            <a:pPr algn="l">
              <a:lnSpc>
                <a:spcPts val="1871"/>
              </a:lnSpc>
            </a:pPr>
            <a:r>
              <a:rPr lang="en-US" sz="1200" b="1" dirty="0">
                <a:solidFill>
                  <a:srgbClr val="000000"/>
                </a:solidFill>
                <a:latin typeface="Poppins" panose="00000500000000000000" pitchFamily="2" charset="0"/>
                <a:ea typeface="Raleway Bold"/>
                <a:cs typeface="Poppins" panose="00000500000000000000" pitchFamily="2" charset="0"/>
                <a:sym typeface="Raleway Bold"/>
              </a:rPr>
              <a:t>Step 8 – On the day: Installing the monitoring system</a:t>
            </a:r>
          </a:p>
        </p:txBody>
      </p:sp>
      <p:sp>
        <p:nvSpPr>
          <p:cNvPr id="31" name="TextBox 23">
            <a:extLst>
              <a:ext uri="{FF2B5EF4-FFF2-40B4-BE49-F238E27FC236}">
                <a16:creationId xmlns:a16="http://schemas.microsoft.com/office/drawing/2014/main" id="{F119BA69-A047-1911-BE8E-290C4699476B}"/>
              </a:ext>
            </a:extLst>
          </p:cNvPr>
          <p:cNvSpPr txBox="1"/>
          <p:nvPr/>
        </p:nvSpPr>
        <p:spPr>
          <a:xfrm>
            <a:off x="3925349" y="5606483"/>
            <a:ext cx="3342191" cy="1014124"/>
          </a:xfrm>
          <a:prstGeom prst="rect">
            <a:avLst/>
          </a:prstGeom>
        </p:spPr>
        <p:txBody>
          <a:bodyPr lIns="0" tIns="0" rIns="0" bIns="0" rtlCol="0" anchor="t">
            <a:spAutoFit/>
          </a:bodyPr>
          <a:lstStyle/>
          <a:p>
            <a:pPr algn="l">
              <a:lnSpc>
                <a:spcPts val="1616"/>
              </a:lnSpc>
            </a:pPr>
            <a:r>
              <a:rPr lang="en-GB" sz="1100" dirty="0">
                <a:solidFill>
                  <a:srgbClr val="000000"/>
                </a:solidFill>
                <a:latin typeface="Poppins" panose="00000500000000000000" pitchFamily="2" charset="0"/>
                <a:ea typeface="Raleway"/>
                <a:cs typeface="Poppins" panose="00000500000000000000" pitchFamily="2" charset="0"/>
                <a:sym typeface="Raleway"/>
              </a:rPr>
              <a:t>The final stage will be the set-up of the monitoring system to track the performance of your solar panels. They will also take you through app or online portal depending on the solar panel system. </a:t>
            </a:r>
            <a:endParaRPr lang="en-US" sz="1100" dirty="0">
              <a:solidFill>
                <a:srgbClr val="000000"/>
              </a:solidFill>
              <a:latin typeface="Poppins" panose="00000500000000000000" pitchFamily="2" charset="0"/>
              <a:ea typeface="Raleway"/>
              <a:cs typeface="Poppins" panose="00000500000000000000" pitchFamily="2" charset="0"/>
              <a:sym typeface="Raleway"/>
            </a:endParaRPr>
          </a:p>
        </p:txBody>
      </p:sp>
      <p:sp>
        <p:nvSpPr>
          <p:cNvPr id="38" name="Freeform 28">
            <a:extLst>
              <a:ext uri="{FF2B5EF4-FFF2-40B4-BE49-F238E27FC236}">
                <a16:creationId xmlns:a16="http://schemas.microsoft.com/office/drawing/2014/main" id="{08FDA4FA-A7DD-8AFD-9254-87AFE5261963}"/>
              </a:ext>
            </a:extLst>
          </p:cNvPr>
          <p:cNvSpPr/>
          <p:nvPr/>
        </p:nvSpPr>
        <p:spPr>
          <a:xfrm rot="-10800000">
            <a:off x="3902759" y="5041557"/>
            <a:ext cx="127905" cy="135675"/>
          </a:xfrm>
          <a:custGeom>
            <a:avLst/>
            <a:gdLst/>
            <a:ahLst/>
            <a:cxnLst/>
            <a:rect l="l" t="t" r="r" b="b"/>
            <a:pathLst>
              <a:path w="127905" h="135675">
                <a:moveTo>
                  <a:pt x="0" y="0"/>
                </a:moveTo>
                <a:lnTo>
                  <a:pt x="127905" y="0"/>
                </a:lnTo>
                <a:lnTo>
                  <a:pt x="127905" y="135675"/>
                </a:lnTo>
                <a:lnTo>
                  <a:pt x="0" y="135675"/>
                </a:lnTo>
                <a:lnTo>
                  <a:pt x="0" y="0"/>
                </a:lnTo>
                <a:close/>
              </a:path>
            </a:pathLst>
          </a:custGeom>
          <a:solidFill>
            <a:srgbClr val="2E5A50"/>
          </a:solidFill>
        </p:spPr>
        <p:txBody>
          <a:bodyPr/>
          <a:lstStyle/>
          <a:p>
            <a:endParaRPr lang="en-GB" sz="1600">
              <a:latin typeface="Poppins" panose="00000500000000000000" pitchFamily="2" charset="0"/>
              <a:cs typeface="Poppins" panose="00000500000000000000" pitchFamily="2"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Number xmlns="c9a57e66-f766-4d21-8d78-4e52b99b93f3" xsi:nil="true"/>
    <lcf76f155ced4ddcb4097134ff3c332f xmlns="c9a57e66-f766-4d21-8d78-4e52b99b93f3">
      <Terms xmlns="http://schemas.microsoft.com/office/infopath/2007/PartnerControls"/>
    </lcf76f155ced4ddcb4097134ff3c332f>
    <TaxCatchAll xmlns="47b3c76d-3ad0-450c-a8a9-37c4bbba1f83" xsi:nil="true"/>
    <Sign_x002d_off_x0020_status xmlns="c9a57e66-f766-4d21-8d78-4e52b99b93f3" xsi:nil="true"/>
    <MigrationWizId xmlns="c9a57e66-f766-4d21-8d78-4e52b99b93f3">3aba6f2b-d157-4608-946c-c022480acebe</MigrationWizId>
    <MigrationWizIdPermissions xmlns="c9a57e66-f766-4d21-8d78-4e52b99b93f3" xsi:nil="true"/>
    <MigrationWizIdVersion xmlns="c9a57e66-f766-4d21-8d78-4e52b99b93f3">3aba6f2b-d157-4608-946c-c022480acebe-638817022230000000</MigrationWizIdVersion>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C385EFF81164047872AD664CDE8D1F4" ma:contentTypeVersion="18" ma:contentTypeDescription="Create a new document." ma:contentTypeScope="" ma:versionID="dff93dac0199e25c81c75a74e9a3a2b8">
  <xsd:schema xmlns:xsd="http://www.w3.org/2001/XMLSchema" xmlns:xs="http://www.w3.org/2001/XMLSchema" xmlns:p="http://schemas.microsoft.com/office/2006/metadata/properties" xmlns:ns2="c9a57e66-f766-4d21-8d78-4e52b99b93f3" xmlns:ns3="47b3c76d-3ad0-450c-a8a9-37c4bbba1f83" targetNamespace="http://schemas.microsoft.com/office/2006/metadata/properties" ma:root="true" ma:fieldsID="ffbd000601b516d833b0c6f9aacee26b" ns2:_="" ns3:_="">
    <xsd:import namespace="c9a57e66-f766-4d21-8d78-4e52b99b93f3"/>
    <xsd:import namespace="47b3c76d-3ad0-450c-a8a9-37c4bbba1f83"/>
    <xsd:element name="properties">
      <xsd:complexType>
        <xsd:sequence>
          <xsd:element name="documentManagement">
            <xsd:complexType>
              <xsd:all>
                <xsd:element ref="ns2:MigrationWizId" minOccurs="0"/>
                <xsd:element ref="ns2:MigrationWizIdPermissions" minOccurs="0"/>
                <xsd:element ref="ns2:MigrationWizIdVersion" minOccurs="0"/>
                <xsd:element ref="ns2:Number" minOccurs="0"/>
                <xsd:element ref="ns2:Sign_x002d_off_x0020_status" minOccurs="0"/>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MediaServiceBillingMetadata" minOccurs="0"/>
                <xsd:element ref="ns2:MediaServiceLocation"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9a57e66-f766-4d21-8d78-4e52b99b93f3" elementFormDefault="qualified">
    <xsd:import namespace="http://schemas.microsoft.com/office/2006/documentManagement/types"/>
    <xsd:import namespace="http://schemas.microsoft.com/office/infopath/2007/PartnerControls"/>
    <xsd:element name="MigrationWizId" ma:index="8" nillable="true" ma:displayName="MigrationWizId" ma:internalName="MigrationWizId">
      <xsd:simpleType>
        <xsd:restriction base="dms:Text"/>
      </xsd:simpleType>
    </xsd:element>
    <xsd:element name="MigrationWizIdPermissions" ma:index="9" nillable="true" ma:displayName="MigrationWizIdPermissions" ma:internalName="MigrationWizIdPermissions">
      <xsd:simpleType>
        <xsd:restriction base="dms:Text"/>
      </xsd:simpleType>
    </xsd:element>
    <xsd:element name="MigrationWizIdVersion" ma:index="10" nillable="true" ma:displayName="MigrationWizIdVersion" ma:internalName="MigrationWizIdVersion">
      <xsd:simpleType>
        <xsd:restriction base="dms:Text"/>
      </xsd:simpleType>
    </xsd:element>
    <xsd:element name="Number" ma:index="11" nillable="true" ma:displayName="Number" ma:internalName="Number" ma:readOnly="false" ma:percentage="FALSE">
      <xsd:simpleType>
        <xsd:restriction base="dms:Number"/>
      </xsd:simpleType>
    </xsd:element>
    <xsd:element name="Sign_x002d_off_x0020_status" ma:index="12" nillable="true" ma:displayName="Sign-off status" ma:internalName="Sign_x002d_off_x0020_status" ma:readOnly="false">
      <xsd:simpleType>
        <xsd:restriction base="dms:Text">
          <xsd:maxLength value="255"/>
        </xsd:restriction>
      </xsd:simpleType>
    </xsd:element>
    <xsd:element name="MediaServiceMetadata" ma:index="13" nillable="true" ma:displayName="MediaServiceMetadata" ma:hidden="true" ma:internalName="MediaServiceMetadata" ma:readOnly="true">
      <xsd:simpleType>
        <xsd:restriction base="dms:Note"/>
      </xsd:simpleType>
    </xsd:element>
    <xsd:element name="MediaServiceFastMetadata" ma:index="14" nillable="true" ma:displayName="MediaServiceFastMetadata" ma:hidden="true" ma:internalName="MediaServiceFastMetadata" ma:readOnly="true">
      <xsd:simpleType>
        <xsd:restriction base="dms:Note"/>
      </xsd:simpleType>
    </xsd:element>
    <xsd:element name="MediaServiceSearchProperties" ma:index="15" nillable="true" ma:displayName="MediaServiceSearchProperties" ma:hidden="true" ma:internalName="MediaServiceSearchProperties" ma:readOnly="true">
      <xsd:simpleType>
        <xsd:restriction base="dms:Note"/>
      </xsd:simple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BillingMetadata" ma:index="20" nillable="true" ma:displayName="MediaServiceBillingMetadata" ma:hidden="true" ma:internalName="MediaServiceBillingMetadata" ma:readOnly="true">
      <xsd:simpleType>
        <xsd:restriction base="dms:Note"/>
      </xsd:simpleType>
    </xsd:element>
    <xsd:element name="MediaServiceLocation" ma:index="21" nillable="true" ma:displayName="Location" ma:indexed="true" ma:internalName="MediaServiceLocation" ma:readOnly="true">
      <xsd:simpleType>
        <xsd:restriction base="dms:Text"/>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773b3417-a0db-4f00-bad0-4b1308bb2b75" ma:termSetId="09814cd3-568e-fe90-9814-8d621ff8fb84" ma:anchorId="fba54fb3-c3e1-fe81-a776-ca4b69148c4d" ma:open="true" ma:isKeyword="false">
      <xsd:complexType>
        <xsd:sequence>
          <xsd:element ref="pc:Terms" minOccurs="0" maxOccurs="1"/>
        </xsd:sequence>
      </xsd:complexType>
    </xsd:element>
    <xsd:element name="MediaServiceOCR" ma:index="25"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7b3c76d-3ad0-450c-a8a9-37c4bbba1f83" elementFormDefault="qualified">
    <xsd:import namespace="http://schemas.microsoft.com/office/2006/documentManagement/types"/>
    <xsd:import namespace="http://schemas.microsoft.com/office/infopath/2007/PartnerControls"/>
    <xsd:element name="TaxCatchAll" ma:index="24" nillable="true" ma:displayName="Taxonomy Catch All Column" ma:hidden="true" ma:list="{b4232c3e-ee31-4f19-ba1e-30a8a728e596}" ma:internalName="TaxCatchAll" ma:showField="CatchAllData" ma:web="47b3c76d-3ad0-450c-a8a9-37c4bbba1f8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9981E24-7AF3-4C2F-B0CF-66D0A328E7BD}">
  <ds:schemaRefs>
    <ds:schemaRef ds:uri="http://schemas.microsoft.com/office/infopath/2007/PartnerControls"/>
    <ds:schemaRef ds:uri="c9a57e66-f766-4d21-8d78-4e52b99b93f3"/>
    <ds:schemaRef ds:uri="http://schemas.microsoft.com/office/2006/documentManagement/types"/>
    <ds:schemaRef ds:uri="http://purl.org/dc/dcmitype/"/>
    <ds:schemaRef ds:uri="http://purl.org/dc/terms/"/>
    <ds:schemaRef ds:uri="http://schemas.microsoft.com/office/2006/metadata/properties"/>
    <ds:schemaRef ds:uri="http://purl.org/dc/elements/1.1/"/>
    <ds:schemaRef ds:uri="http://schemas.openxmlformats.org/package/2006/metadata/core-properties"/>
    <ds:schemaRef ds:uri="47b3c76d-3ad0-450c-a8a9-37c4bbba1f83"/>
    <ds:schemaRef ds:uri="http://www.w3.org/XML/1998/namespace"/>
  </ds:schemaRefs>
</ds:datastoreItem>
</file>

<file path=customXml/itemProps2.xml><?xml version="1.0" encoding="utf-8"?>
<ds:datastoreItem xmlns:ds="http://schemas.openxmlformats.org/officeDocument/2006/customXml" ds:itemID="{2A44E65B-9822-4569-BD99-273F114EE276}">
  <ds:schemaRefs>
    <ds:schemaRef ds:uri="http://schemas.microsoft.com/sharepoint/v3/contenttype/forms"/>
  </ds:schemaRefs>
</ds:datastoreItem>
</file>

<file path=customXml/itemProps3.xml><?xml version="1.0" encoding="utf-8"?>
<ds:datastoreItem xmlns:ds="http://schemas.openxmlformats.org/officeDocument/2006/customXml" ds:itemID="{A9D49127-DF28-4365-966B-972458A9AA2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9a57e66-f766-4d21-8d78-4e52b99b93f3"/>
    <ds:schemaRef ds:uri="47b3c76d-3ad0-450c-a8a9-37c4bbba1f8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61</TotalTime>
  <Words>679</Words>
  <Application>Microsoft Office PowerPoint</Application>
  <PresentationFormat>Custom</PresentationFormat>
  <Paragraphs>47</Paragraphs>
  <Slides>2</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Poppins</vt:lpstr>
      <vt:lpstr>Calibri</vt:lpstr>
      <vt:lpstr>Aptos</vt:lpstr>
      <vt:lpstr>Arial</vt:lpstr>
      <vt:lpstr>Raleway</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to Expect - TEMPLATE</dc:title>
  <dc:creator>Nicola.Taute</dc:creator>
  <cp:lastModifiedBy>Nicola Taute | LivGreen</cp:lastModifiedBy>
  <cp:revision>11</cp:revision>
  <dcterms:created xsi:type="dcterms:W3CDTF">2006-08-16T00:00:00Z</dcterms:created>
  <dcterms:modified xsi:type="dcterms:W3CDTF">2025-12-01T11:44:05Z</dcterms:modified>
  <dc:identifier>DAGmMYbAihA</dc:identifie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0x0101005C385EFF81164047872AD664CDE8D1F4</vt:lpwstr>
  </property>
  <property fmtid="{D5CDD505-2E9C-101B-9397-08002B2CF9AE}" pid="3" name="MediaServiceImageTags">
    <vt:lpwstr/>
  </property>
</Properties>
</file>